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20" d="100"/>
          <a:sy n="120" d="100"/>
        </p:scale>
        <p:origin x="132"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5C11B7-6EC7-4E9E-8823-61F1513298B0}" type="datetimeFigureOut">
              <a:rPr lang="en-US" smtClean="0"/>
              <a:t>10/15/2021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91D7EF-F648-4ACD-A396-A974C270B0B0}" type="slidenum">
              <a:rPr lang="en-US" smtClean="0"/>
              <a:t>‹#›</a:t>
            </a:fld>
            <a:endParaRPr lang="en-US"/>
          </a:p>
        </p:txBody>
      </p:sp>
    </p:spTree>
    <p:extLst>
      <p:ext uri="{BB962C8B-B14F-4D97-AF65-F5344CB8AC3E}">
        <p14:creationId xmlns:p14="http://schemas.microsoft.com/office/powerpoint/2010/main" val="826426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23E9B4-AA2B-4709-86A3-C0AA7443ADC5}" type="datetimeFigureOut">
              <a:rPr lang="en-US" smtClean="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0D3875-55F4-46F3-923B-7C98F2AC52C9}" type="slidenum">
              <a:rPr lang="en-US" smtClean="0"/>
              <a:t>‹#›</a:t>
            </a:fld>
            <a:endParaRPr lang="en-US"/>
          </a:p>
        </p:txBody>
      </p:sp>
    </p:spTree>
    <p:extLst>
      <p:ext uri="{BB962C8B-B14F-4D97-AF65-F5344CB8AC3E}">
        <p14:creationId xmlns:p14="http://schemas.microsoft.com/office/powerpoint/2010/main" val="57902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23E9B4-AA2B-4709-86A3-C0AA7443ADC5}" type="datetimeFigureOut">
              <a:rPr lang="en-US" smtClean="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0D3875-55F4-46F3-923B-7C98F2AC52C9}" type="slidenum">
              <a:rPr lang="en-US" smtClean="0"/>
              <a:t>‹#›</a:t>
            </a:fld>
            <a:endParaRPr lang="en-US"/>
          </a:p>
        </p:txBody>
      </p:sp>
    </p:spTree>
    <p:extLst>
      <p:ext uri="{BB962C8B-B14F-4D97-AF65-F5344CB8AC3E}">
        <p14:creationId xmlns:p14="http://schemas.microsoft.com/office/powerpoint/2010/main" val="182568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23E9B4-AA2B-4709-86A3-C0AA7443ADC5}" type="datetimeFigureOut">
              <a:rPr lang="en-US" smtClean="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0D3875-55F4-46F3-923B-7C98F2AC52C9}" type="slidenum">
              <a:rPr lang="en-US" smtClean="0"/>
              <a:t>‹#›</a:t>
            </a:fld>
            <a:endParaRPr lang="en-US"/>
          </a:p>
        </p:txBody>
      </p:sp>
    </p:spTree>
    <p:extLst>
      <p:ext uri="{BB962C8B-B14F-4D97-AF65-F5344CB8AC3E}">
        <p14:creationId xmlns:p14="http://schemas.microsoft.com/office/powerpoint/2010/main" val="220356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23E9B4-AA2B-4709-86A3-C0AA7443ADC5}" type="datetimeFigureOut">
              <a:rPr lang="en-US" smtClean="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0D3875-55F4-46F3-923B-7C98F2AC52C9}" type="slidenum">
              <a:rPr lang="en-US" smtClean="0"/>
              <a:t>‹#›</a:t>
            </a:fld>
            <a:endParaRPr lang="en-US"/>
          </a:p>
        </p:txBody>
      </p:sp>
    </p:spTree>
    <p:extLst>
      <p:ext uri="{BB962C8B-B14F-4D97-AF65-F5344CB8AC3E}">
        <p14:creationId xmlns:p14="http://schemas.microsoft.com/office/powerpoint/2010/main" val="1410574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23E9B4-AA2B-4709-86A3-C0AA7443ADC5}" type="datetimeFigureOut">
              <a:rPr lang="en-US" smtClean="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0D3875-55F4-46F3-923B-7C98F2AC52C9}" type="slidenum">
              <a:rPr lang="en-US" smtClean="0"/>
              <a:t>‹#›</a:t>
            </a:fld>
            <a:endParaRPr lang="en-US"/>
          </a:p>
        </p:txBody>
      </p:sp>
    </p:spTree>
    <p:extLst>
      <p:ext uri="{BB962C8B-B14F-4D97-AF65-F5344CB8AC3E}">
        <p14:creationId xmlns:p14="http://schemas.microsoft.com/office/powerpoint/2010/main" val="1308405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23E9B4-AA2B-4709-86A3-C0AA7443ADC5}" type="datetimeFigureOut">
              <a:rPr lang="en-US" smtClean="0"/>
              <a:t>10/15/2021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0D3875-55F4-46F3-923B-7C98F2AC52C9}" type="slidenum">
              <a:rPr lang="en-US" smtClean="0"/>
              <a:t>‹#›</a:t>
            </a:fld>
            <a:endParaRPr lang="en-US"/>
          </a:p>
        </p:txBody>
      </p:sp>
    </p:spTree>
    <p:extLst>
      <p:ext uri="{BB962C8B-B14F-4D97-AF65-F5344CB8AC3E}">
        <p14:creationId xmlns:p14="http://schemas.microsoft.com/office/powerpoint/2010/main" val="3042676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23E9B4-AA2B-4709-86A3-C0AA7443ADC5}" type="datetimeFigureOut">
              <a:rPr lang="en-US" smtClean="0"/>
              <a:t>10/15/2021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0D3875-55F4-46F3-923B-7C98F2AC52C9}" type="slidenum">
              <a:rPr lang="en-US" smtClean="0"/>
              <a:t>‹#›</a:t>
            </a:fld>
            <a:endParaRPr lang="en-US"/>
          </a:p>
        </p:txBody>
      </p:sp>
    </p:spTree>
    <p:extLst>
      <p:ext uri="{BB962C8B-B14F-4D97-AF65-F5344CB8AC3E}">
        <p14:creationId xmlns:p14="http://schemas.microsoft.com/office/powerpoint/2010/main" val="158212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23E9B4-AA2B-4709-86A3-C0AA7443ADC5}" type="datetimeFigureOut">
              <a:rPr lang="en-US" smtClean="0"/>
              <a:t>10/15/2021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0D3875-55F4-46F3-923B-7C98F2AC52C9}" type="slidenum">
              <a:rPr lang="en-US" smtClean="0"/>
              <a:t>‹#›</a:t>
            </a:fld>
            <a:endParaRPr lang="en-US"/>
          </a:p>
        </p:txBody>
      </p:sp>
    </p:spTree>
    <p:extLst>
      <p:ext uri="{BB962C8B-B14F-4D97-AF65-F5344CB8AC3E}">
        <p14:creationId xmlns:p14="http://schemas.microsoft.com/office/powerpoint/2010/main" val="237503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23E9B4-AA2B-4709-86A3-C0AA7443ADC5}" type="datetimeFigureOut">
              <a:rPr lang="en-US" smtClean="0"/>
              <a:t>10/15/2021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0D3875-55F4-46F3-923B-7C98F2AC52C9}" type="slidenum">
              <a:rPr lang="en-US" smtClean="0"/>
              <a:t>‹#›</a:t>
            </a:fld>
            <a:endParaRPr lang="en-US"/>
          </a:p>
        </p:txBody>
      </p:sp>
    </p:spTree>
    <p:extLst>
      <p:ext uri="{BB962C8B-B14F-4D97-AF65-F5344CB8AC3E}">
        <p14:creationId xmlns:p14="http://schemas.microsoft.com/office/powerpoint/2010/main" val="2613932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E23E9B4-AA2B-4709-86A3-C0AA7443ADC5}" type="datetimeFigureOut">
              <a:rPr lang="en-US" smtClean="0"/>
              <a:t>10/15/2021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0D3875-55F4-46F3-923B-7C98F2AC52C9}" type="slidenum">
              <a:rPr lang="en-US" smtClean="0"/>
              <a:t>‹#›</a:t>
            </a:fld>
            <a:endParaRPr lang="en-US"/>
          </a:p>
        </p:txBody>
      </p:sp>
    </p:spTree>
    <p:extLst>
      <p:ext uri="{BB962C8B-B14F-4D97-AF65-F5344CB8AC3E}">
        <p14:creationId xmlns:p14="http://schemas.microsoft.com/office/powerpoint/2010/main" val="2875482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E23E9B4-AA2B-4709-86A3-C0AA7443ADC5}" type="datetimeFigureOut">
              <a:rPr lang="en-US" smtClean="0"/>
              <a:t>10/15/2021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0D3875-55F4-46F3-923B-7C98F2AC52C9}" type="slidenum">
              <a:rPr lang="en-US" smtClean="0"/>
              <a:t>‹#›</a:t>
            </a:fld>
            <a:endParaRPr lang="en-US"/>
          </a:p>
        </p:txBody>
      </p:sp>
    </p:spTree>
    <p:extLst>
      <p:ext uri="{BB962C8B-B14F-4D97-AF65-F5344CB8AC3E}">
        <p14:creationId xmlns:p14="http://schemas.microsoft.com/office/powerpoint/2010/main" val="916577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23E9B4-AA2B-4709-86A3-C0AA7443ADC5}" type="datetimeFigureOut">
              <a:rPr lang="en-US" smtClean="0"/>
              <a:t>10/15/2021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0D3875-55F4-46F3-923B-7C98F2AC52C9}" type="slidenum">
              <a:rPr lang="en-US" smtClean="0"/>
              <a:t>‹#›</a:t>
            </a:fld>
            <a:endParaRPr lang="en-US"/>
          </a:p>
        </p:txBody>
      </p:sp>
    </p:spTree>
    <p:extLst>
      <p:ext uri="{BB962C8B-B14F-4D97-AF65-F5344CB8AC3E}">
        <p14:creationId xmlns:p14="http://schemas.microsoft.com/office/powerpoint/2010/main" val="1363315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BE305D0-9F65-402C-BA08-9F7540A4EDD8}"/>
              </a:ext>
            </a:extLst>
          </p:cNvPr>
          <p:cNvSpPr/>
          <p:nvPr/>
        </p:nvSpPr>
        <p:spPr>
          <a:xfrm>
            <a:off x="0" y="0"/>
            <a:ext cx="12192000" cy="105156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xmlns="" id="{3EF15779-6353-446A-A3ED-E6E04119348B}"/>
              </a:ext>
            </a:extLst>
          </p:cNvPr>
          <p:cNvSpPr/>
          <p:nvPr/>
        </p:nvSpPr>
        <p:spPr>
          <a:xfrm>
            <a:off x="0" y="1051560"/>
            <a:ext cx="12192000" cy="82296"/>
          </a:xfrm>
          <a:prstGeom prst="rect">
            <a:avLst/>
          </a:prstGeom>
          <a:solidFill>
            <a:srgbClr val="FFC000"/>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12" descr="CoMed2c.png">
            <a:extLst>
              <a:ext uri="{FF2B5EF4-FFF2-40B4-BE49-F238E27FC236}">
                <a16:creationId xmlns:a16="http://schemas.microsoft.com/office/drawing/2014/main" xmlns="" id="{8D797A60-F936-4E2E-97FE-A2E06CBA3CB3}"/>
              </a:ext>
            </a:extLst>
          </p:cNvPr>
          <p:cNvPicPr>
            <a:picLocks noChangeAspect="1"/>
          </p:cNvPicPr>
          <p:nvPr/>
        </p:nvPicPr>
        <p:blipFill>
          <a:blip r:embed="rId2"/>
          <a:srcRect/>
          <a:stretch>
            <a:fillRect/>
          </a:stretch>
        </p:blipFill>
        <p:spPr bwMode="auto">
          <a:xfrm>
            <a:off x="152248" y="126801"/>
            <a:ext cx="1681437" cy="797958"/>
          </a:xfrm>
          <a:prstGeom prst="rect">
            <a:avLst/>
          </a:prstGeom>
          <a:noFill/>
          <a:ln w="9525">
            <a:noFill/>
            <a:miter lim="800000"/>
            <a:headEnd/>
            <a:tailEnd/>
          </a:ln>
        </p:spPr>
      </p:pic>
      <p:sp>
        <p:nvSpPr>
          <p:cNvPr id="9" name="Rectangle 8">
            <a:extLst>
              <a:ext uri="{FF2B5EF4-FFF2-40B4-BE49-F238E27FC236}">
                <a16:creationId xmlns:a16="http://schemas.microsoft.com/office/drawing/2014/main" xmlns="" id="{E853BD07-6CEF-476B-A602-F9E004AEF55D}"/>
              </a:ext>
            </a:extLst>
          </p:cNvPr>
          <p:cNvSpPr/>
          <p:nvPr/>
        </p:nvSpPr>
        <p:spPr>
          <a:xfrm>
            <a:off x="-1" y="1131212"/>
            <a:ext cx="4175515" cy="5698238"/>
          </a:xfrm>
          <a:prstGeom prst="rect">
            <a:avLst/>
          </a:prstGeom>
          <a:solidFill>
            <a:schemeClr val="accent6">
              <a:lumMod val="20000"/>
              <a:lumOff val="80000"/>
            </a:schemeClr>
          </a:solidFill>
          <a:ln>
            <a:solidFill>
              <a:schemeClr val="accent6">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just">
              <a:spcAft>
                <a:spcPts val="800"/>
              </a:spcAft>
            </a:pPr>
            <a:endParaRPr lang="en-US" sz="800" dirty="0">
              <a:latin typeface="Calibri" panose="020F0502020204030204" pitchFamily="34" charset="0"/>
              <a:ea typeface="Calibri" panose="020F0502020204030204" pitchFamily="34" charset="0"/>
              <a:cs typeface="Myanmar Text" panose="020B0502040204020203" pitchFamily="34" charset="0"/>
            </a:endParaRPr>
          </a:p>
        </p:txBody>
      </p:sp>
      <p:sp>
        <p:nvSpPr>
          <p:cNvPr id="10" name="Rectangle 9">
            <a:extLst>
              <a:ext uri="{FF2B5EF4-FFF2-40B4-BE49-F238E27FC236}">
                <a16:creationId xmlns:a16="http://schemas.microsoft.com/office/drawing/2014/main" xmlns="" id="{DB97E7B5-8048-4787-AFC8-0783786BFD92}"/>
              </a:ext>
            </a:extLst>
          </p:cNvPr>
          <p:cNvSpPr/>
          <p:nvPr/>
        </p:nvSpPr>
        <p:spPr>
          <a:xfrm>
            <a:off x="4256513" y="1140642"/>
            <a:ext cx="3888749" cy="5717358"/>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xmlns="" id="{74B895FF-A678-4454-9DA9-6128034ECB0F}"/>
              </a:ext>
            </a:extLst>
          </p:cNvPr>
          <p:cNvSpPr txBox="1"/>
          <p:nvPr/>
        </p:nvSpPr>
        <p:spPr>
          <a:xfrm>
            <a:off x="39281" y="1432308"/>
            <a:ext cx="4132539" cy="1223412"/>
          </a:xfrm>
          <a:prstGeom prst="rect">
            <a:avLst/>
          </a:prstGeom>
          <a:noFill/>
        </p:spPr>
        <p:txBody>
          <a:bodyPr wrap="square" rtlCol="0">
            <a:spAutoFit/>
          </a:bodyPr>
          <a:lstStyle/>
          <a:p>
            <a:pPr marL="0" marR="0" algn="just">
              <a:spcBef>
                <a:spcPts val="0"/>
              </a:spcBef>
              <a:spcAft>
                <a:spcPts val="800"/>
              </a:spcAft>
            </a:pPr>
            <a:r>
              <a:rPr lang="en-US" sz="1050" dirty="0">
                <a:effectLst/>
                <a:latin typeface="Times New Roman" panose="02020603050405020304" pitchFamily="18" charset="0"/>
                <a:ea typeface="Calibri" panose="020F0502020204030204" pitchFamily="34" charset="0"/>
                <a:cs typeface="Myanmar Text" panose="020B0502040204020203" pitchFamily="34" charset="0"/>
              </a:rPr>
              <a:t>Defibrillation threshold (DFT) testing is performed in individuals with higher predicted risks of defibrillation failure. Many strategies have been explored to overcome the challenge of high DFT including an insertion of defibrillator lead into azygos vein. We performed a systematic review of the literature to evaluate the safety and efficacy of azygos vein ICD lead insertion for high DFT with the experience of the procedure at our institution. </a:t>
            </a:r>
            <a:endParaRPr lang="en-US" sz="1050" dirty="0">
              <a:effectLst/>
              <a:latin typeface="Calibri" panose="020F0502020204030204" pitchFamily="34" charset="0"/>
              <a:ea typeface="Calibri" panose="020F0502020204030204" pitchFamily="34" charset="0"/>
              <a:cs typeface="Myanmar Text" panose="020B0502040204020203" pitchFamily="34" charset="0"/>
            </a:endParaRPr>
          </a:p>
        </p:txBody>
      </p:sp>
      <p:sp>
        <p:nvSpPr>
          <p:cNvPr id="12" name="TextBox 11">
            <a:extLst>
              <a:ext uri="{FF2B5EF4-FFF2-40B4-BE49-F238E27FC236}">
                <a16:creationId xmlns:a16="http://schemas.microsoft.com/office/drawing/2014/main" xmlns="" id="{BAAEA4F8-A8A8-4044-BD72-2AF8A3FE3ACE}"/>
              </a:ext>
            </a:extLst>
          </p:cNvPr>
          <p:cNvSpPr txBox="1"/>
          <p:nvPr/>
        </p:nvSpPr>
        <p:spPr>
          <a:xfrm>
            <a:off x="-35249" y="1203274"/>
            <a:ext cx="3115340" cy="276999"/>
          </a:xfrm>
          <a:prstGeom prst="rect">
            <a:avLst/>
          </a:prstGeom>
          <a:noFill/>
        </p:spPr>
        <p:txBody>
          <a:bodyPr wrap="square" rtlCol="0">
            <a:spAutoFit/>
          </a:bodyPr>
          <a:lstStyle/>
          <a:p>
            <a:r>
              <a:rPr lang="en-US" sz="1200" b="1" dirty="0"/>
              <a:t>Background</a:t>
            </a:r>
          </a:p>
        </p:txBody>
      </p:sp>
      <p:sp>
        <p:nvSpPr>
          <p:cNvPr id="15" name="TextBox 14">
            <a:extLst>
              <a:ext uri="{FF2B5EF4-FFF2-40B4-BE49-F238E27FC236}">
                <a16:creationId xmlns:a16="http://schemas.microsoft.com/office/drawing/2014/main" xmlns="" id="{7F93EE6B-826D-45AC-BAA9-09A525581E89}"/>
              </a:ext>
            </a:extLst>
          </p:cNvPr>
          <p:cNvSpPr txBox="1"/>
          <p:nvPr/>
        </p:nvSpPr>
        <p:spPr>
          <a:xfrm>
            <a:off x="-35249" y="2651493"/>
            <a:ext cx="3291954" cy="276999"/>
          </a:xfrm>
          <a:prstGeom prst="rect">
            <a:avLst/>
          </a:prstGeom>
          <a:noFill/>
        </p:spPr>
        <p:txBody>
          <a:bodyPr wrap="square" rtlCol="0">
            <a:spAutoFit/>
          </a:bodyPr>
          <a:lstStyle/>
          <a:p>
            <a:r>
              <a:rPr lang="en-US" sz="1200" b="1" dirty="0"/>
              <a:t>Methods</a:t>
            </a:r>
          </a:p>
        </p:txBody>
      </p:sp>
      <p:sp>
        <p:nvSpPr>
          <p:cNvPr id="16" name="TextBox 15">
            <a:extLst>
              <a:ext uri="{FF2B5EF4-FFF2-40B4-BE49-F238E27FC236}">
                <a16:creationId xmlns:a16="http://schemas.microsoft.com/office/drawing/2014/main" xmlns="" id="{E943853C-4CD1-477D-892E-058E56AC1877}"/>
              </a:ext>
            </a:extLst>
          </p:cNvPr>
          <p:cNvSpPr txBox="1"/>
          <p:nvPr/>
        </p:nvSpPr>
        <p:spPr>
          <a:xfrm>
            <a:off x="44434" y="2868668"/>
            <a:ext cx="4086136" cy="1384995"/>
          </a:xfrm>
          <a:prstGeom prst="rect">
            <a:avLst/>
          </a:prstGeom>
          <a:noFill/>
        </p:spPr>
        <p:txBody>
          <a:bodyPr wrap="square" rtlCol="0">
            <a:spAutoFit/>
          </a:bodyPr>
          <a:lstStyle/>
          <a:p>
            <a:pPr algn="just"/>
            <a:r>
              <a:rPr lang="en-US" sz="1050" dirty="0">
                <a:effectLst/>
                <a:latin typeface="Times New Roman" panose="02020603050405020304" pitchFamily="18" charset="0"/>
                <a:ea typeface="Calibri" panose="020F0502020204030204" pitchFamily="34" charset="0"/>
              </a:rPr>
              <a:t>The literature review was performed in PubMed and Embase from inception to December 2020 to identify all the case-reports and case-series related to azygos vein defibrillator lead insertion. Our search identified 291 records. After excluding the duplicates, studies without DFT thresholds and non-azygos vascular destinations, 12 studies (23 cases) were reviewed from the current database. We also conducted a retrospective analysis of five cases performed at our institution and a total of 28 patients were included in our final analysis. </a:t>
            </a:r>
          </a:p>
        </p:txBody>
      </p:sp>
      <p:sp>
        <p:nvSpPr>
          <p:cNvPr id="23" name="TextBox 22">
            <a:extLst>
              <a:ext uri="{FF2B5EF4-FFF2-40B4-BE49-F238E27FC236}">
                <a16:creationId xmlns:a16="http://schemas.microsoft.com/office/drawing/2014/main" xmlns="" id="{B387BA03-60A7-4621-99F1-6C11ED04411F}"/>
              </a:ext>
            </a:extLst>
          </p:cNvPr>
          <p:cNvSpPr txBox="1"/>
          <p:nvPr/>
        </p:nvSpPr>
        <p:spPr>
          <a:xfrm>
            <a:off x="1985934" y="44392"/>
            <a:ext cx="10206066" cy="677108"/>
          </a:xfrm>
          <a:prstGeom prst="rect">
            <a:avLst/>
          </a:prstGeom>
          <a:noFill/>
        </p:spPr>
        <p:txBody>
          <a:bodyPr wrap="square" rtlCol="0">
            <a:spAutoFit/>
          </a:bodyPr>
          <a:lstStyle/>
          <a:p>
            <a:r>
              <a:rPr lang="en-US" sz="2000" b="1" dirty="0">
                <a:solidFill>
                  <a:schemeClr val="accent6"/>
                </a:solidFill>
                <a:effectLst/>
                <a:ea typeface="Calibri" panose="020F0502020204030204" pitchFamily="34" charset="0"/>
                <a:cs typeface="Myanmar Text" panose="020B0502040204020203" pitchFamily="34" charset="0"/>
              </a:rPr>
              <a:t>A Systematic Review and Single Center Experience of Azygos Vein Defibrillator Lead Insertion </a:t>
            </a:r>
            <a:endParaRPr lang="en-US" sz="2000" dirty="0">
              <a:solidFill>
                <a:schemeClr val="accent6"/>
              </a:solidFill>
              <a:effectLst/>
              <a:ea typeface="Calibri" panose="020F0502020204030204" pitchFamily="34" charset="0"/>
              <a:cs typeface="Myanmar Text" panose="020B0502040204020203" pitchFamily="34" charset="0"/>
            </a:endParaRPr>
          </a:p>
          <a:p>
            <a:endParaRPr lang="en-US" dirty="0">
              <a:solidFill>
                <a:schemeClr val="accent6"/>
              </a:solidFill>
            </a:endParaRPr>
          </a:p>
        </p:txBody>
      </p:sp>
      <p:sp>
        <p:nvSpPr>
          <p:cNvPr id="24" name="TextBox 23">
            <a:extLst>
              <a:ext uri="{FF2B5EF4-FFF2-40B4-BE49-F238E27FC236}">
                <a16:creationId xmlns:a16="http://schemas.microsoft.com/office/drawing/2014/main" xmlns="" id="{2723B07C-C534-438C-8C51-DC42EFAD7E8A}"/>
              </a:ext>
            </a:extLst>
          </p:cNvPr>
          <p:cNvSpPr txBox="1"/>
          <p:nvPr/>
        </p:nvSpPr>
        <p:spPr>
          <a:xfrm>
            <a:off x="1985934" y="298462"/>
            <a:ext cx="9741778" cy="523220"/>
          </a:xfrm>
          <a:prstGeom prst="rect">
            <a:avLst/>
          </a:prstGeom>
          <a:noFill/>
        </p:spPr>
        <p:txBody>
          <a:bodyPr wrap="square" rtlCol="0">
            <a:spAutoFit/>
          </a:bodyPr>
          <a:lstStyle/>
          <a:p>
            <a:pPr marL="0" marR="0">
              <a:lnSpc>
                <a:spcPct val="200000"/>
              </a:lnSpc>
              <a:spcBef>
                <a:spcPts val="0"/>
              </a:spcBef>
              <a:spcAft>
                <a:spcPts val="800"/>
              </a:spcAft>
            </a:pPr>
            <a:r>
              <a:rPr lang="en-US" sz="1400" b="1" dirty="0">
                <a:solidFill>
                  <a:schemeClr val="bg1"/>
                </a:solidFill>
                <a:effectLst/>
                <a:ea typeface="Calibri" panose="020F0502020204030204" pitchFamily="34" charset="0"/>
                <a:cs typeface="Myanmar Text" panose="020B0502040204020203" pitchFamily="34" charset="0"/>
              </a:rPr>
              <a:t>Yang Chi Ying MD</a:t>
            </a:r>
            <a:r>
              <a:rPr lang="en-US" sz="1400" b="1" baseline="30000" dirty="0">
                <a:solidFill>
                  <a:schemeClr val="bg1"/>
                </a:solidFill>
                <a:effectLst/>
                <a:ea typeface="Calibri" panose="020F0502020204030204" pitchFamily="34" charset="0"/>
                <a:cs typeface="Myanmar Text" panose="020B0502040204020203" pitchFamily="34" charset="0"/>
              </a:rPr>
              <a:t>1</a:t>
            </a:r>
            <a:r>
              <a:rPr lang="en-US" sz="1400" b="1" dirty="0">
                <a:solidFill>
                  <a:schemeClr val="bg1"/>
                </a:solidFill>
                <a:effectLst/>
                <a:ea typeface="Calibri" panose="020F0502020204030204" pitchFamily="34" charset="0"/>
                <a:cs typeface="Myanmar Text" panose="020B0502040204020203" pitchFamily="34" charset="0"/>
              </a:rPr>
              <a:t>, Suchith Shetty MD</a:t>
            </a:r>
            <a:r>
              <a:rPr lang="en-US" sz="1400" b="1" baseline="30000" dirty="0">
                <a:solidFill>
                  <a:schemeClr val="bg1"/>
                </a:solidFill>
                <a:effectLst/>
                <a:ea typeface="Calibri" panose="020F0502020204030204" pitchFamily="34" charset="0"/>
                <a:cs typeface="Myanmar Text" panose="020B0502040204020203" pitchFamily="34" charset="0"/>
              </a:rPr>
              <a:t>2</a:t>
            </a:r>
            <a:r>
              <a:rPr lang="en-US" sz="1400" b="1" dirty="0">
                <a:solidFill>
                  <a:schemeClr val="bg1"/>
                </a:solidFill>
                <a:effectLst/>
                <a:ea typeface="Calibri" panose="020F0502020204030204" pitchFamily="34" charset="0"/>
                <a:cs typeface="Myanmar Text" panose="020B0502040204020203" pitchFamily="34" charset="0"/>
              </a:rPr>
              <a:t>, </a:t>
            </a:r>
            <a:r>
              <a:rPr lang="en-US" sz="1400" b="1" dirty="0" err="1">
                <a:solidFill>
                  <a:schemeClr val="bg1"/>
                </a:solidFill>
                <a:effectLst/>
                <a:ea typeface="Calibri" panose="020F0502020204030204" pitchFamily="34" charset="0"/>
                <a:cs typeface="Myanmar Text" panose="020B0502040204020203" pitchFamily="34" charset="0"/>
              </a:rPr>
              <a:t>Ketan</a:t>
            </a:r>
            <a:r>
              <a:rPr lang="en-US" sz="1400" b="1" dirty="0">
                <a:solidFill>
                  <a:schemeClr val="bg1"/>
                </a:solidFill>
                <a:effectLst/>
                <a:ea typeface="Calibri" panose="020F0502020204030204" pitchFamily="34" charset="0"/>
                <a:cs typeface="Myanmar Text" panose="020B0502040204020203" pitchFamily="34" charset="0"/>
              </a:rPr>
              <a:t> Koranne MD</a:t>
            </a:r>
            <a:r>
              <a:rPr lang="en-US" sz="1400" b="1" baseline="30000" dirty="0">
                <a:solidFill>
                  <a:schemeClr val="bg1"/>
                </a:solidFill>
                <a:effectLst/>
                <a:ea typeface="Calibri" panose="020F0502020204030204" pitchFamily="34" charset="0"/>
                <a:cs typeface="Myanmar Text" panose="020B0502040204020203" pitchFamily="34" charset="0"/>
              </a:rPr>
              <a:t>2  </a:t>
            </a:r>
            <a:r>
              <a:rPr lang="en-US" sz="1400" b="1" dirty="0">
                <a:solidFill>
                  <a:schemeClr val="bg1"/>
                </a:solidFill>
                <a:effectLst/>
                <a:ea typeface="Calibri" panose="020F0502020204030204" pitchFamily="34" charset="0"/>
                <a:cs typeface="Myanmar Text" panose="020B0502040204020203" pitchFamily="34" charset="0"/>
              </a:rPr>
              <a:t>and Michael C. </a:t>
            </a:r>
            <a:r>
              <a:rPr lang="en-US" sz="1400" b="1" dirty="0" err="1">
                <a:solidFill>
                  <a:schemeClr val="bg1"/>
                </a:solidFill>
                <a:effectLst/>
                <a:ea typeface="Calibri" panose="020F0502020204030204" pitchFamily="34" charset="0"/>
                <a:cs typeface="Myanmar Text" panose="020B0502040204020203" pitchFamily="34" charset="0"/>
              </a:rPr>
              <a:t>Giudici</a:t>
            </a:r>
            <a:r>
              <a:rPr lang="en-US" sz="1400" b="1" dirty="0">
                <a:solidFill>
                  <a:schemeClr val="bg1"/>
                </a:solidFill>
                <a:effectLst/>
                <a:ea typeface="Calibri" panose="020F0502020204030204" pitchFamily="34" charset="0"/>
                <a:cs typeface="Myanmar Text" panose="020B0502040204020203" pitchFamily="34" charset="0"/>
              </a:rPr>
              <a:t> MD</a:t>
            </a:r>
            <a:r>
              <a:rPr lang="en-US" sz="1400" b="1" baseline="30000" dirty="0">
                <a:solidFill>
                  <a:schemeClr val="bg1"/>
                </a:solidFill>
                <a:ea typeface="Calibri" panose="020F0502020204030204" pitchFamily="34" charset="0"/>
                <a:cs typeface="Myanmar Text" panose="020B0502040204020203" pitchFamily="34" charset="0"/>
              </a:rPr>
              <a:t>1</a:t>
            </a:r>
          </a:p>
        </p:txBody>
      </p:sp>
      <p:sp>
        <p:nvSpPr>
          <p:cNvPr id="26" name="TextBox 25">
            <a:extLst>
              <a:ext uri="{FF2B5EF4-FFF2-40B4-BE49-F238E27FC236}">
                <a16:creationId xmlns:a16="http://schemas.microsoft.com/office/drawing/2014/main" xmlns="" id="{DFD944D3-5B8C-46DF-B9C0-F7D50C21BEFE}"/>
              </a:ext>
            </a:extLst>
          </p:cNvPr>
          <p:cNvSpPr txBox="1"/>
          <p:nvPr/>
        </p:nvSpPr>
        <p:spPr>
          <a:xfrm>
            <a:off x="1994209" y="767775"/>
            <a:ext cx="9808535" cy="276999"/>
          </a:xfrm>
          <a:prstGeom prst="rect">
            <a:avLst/>
          </a:prstGeom>
          <a:noFill/>
        </p:spPr>
        <p:txBody>
          <a:bodyPr wrap="square" rtlCol="0">
            <a:spAutoFit/>
          </a:bodyPr>
          <a:lstStyle/>
          <a:p>
            <a:r>
              <a:rPr lang="en-US" sz="1200" i="1" baseline="30000" dirty="0">
                <a:solidFill>
                  <a:schemeClr val="bg1"/>
                </a:solidFill>
              </a:rPr>
              <a:t>1</a:t>
            </a:r>
            <a:r>
              <a:rPr lang="en-US" sz="1200" i="1" dirty="0">
                <a:solidFill>
                  <a:schemeClr val="bg1"/>
                </a:solidFill>
              </a:rPr>
              <a:t>Department of Internal Medicine, University of Iowa, Carver College of Medicine; </a:t>
            </a:r>
            <a:r>
              <a:rPr lang="en-US" sz="1200" i="1" baseline="30000" dirty="0">
                <a:solidFill>
                  <a:schemeClr val="bg1"/>
                </a:solidFill>
              </a:rPr>
              <a:t>2</a:t>
            </a:r>
            <a:r>
              <a:rPr lang="en-US" sz="1200" i="1" dirty="0">
                <a:solidFill>
                  <a:schemeClr val="bg1"/>
                </a:solidFill>
              </a:rPr>
              <a:t>Department of Cardiology, </a:t>
            </a:r>
            <a:r>
              <a:rPr lang="en-US" sz="1200" i="1" dirty="0" err="1">
                <a:solidFill>
                  <a:schemeClr val="bg1"/>
                </a:solidFill>
              </a:rPr>
              <a:t>MercyOne</a:t>
            </a:r>
            <a:r>
              <a:rPr lang="en-US" sz="1200" i="1" dirty="0">
                <a:solidFill>
                  <a:schemeClr val="bg1"/>
                </a:solidFill>
              </a:rPr>
              <a:t> North Iowa</a:t>
            </a:r>
          </a:p>
        </p:txBody>
      </p:sp>
      <p:graphicFrame>
        <p:nvGraphicFramePr>
          <p:cNvPr id="8" name="Table 7"/>
          <p:cNvGraphicFramePr>
            <a:graphicFrameLocks noGrp="1"/>
          </p:cNvGraphicFramePr>
          <p:nvPr>
            <p:extLst>
              <p:ext uri="{D42A27DB-BD31-4B8C-83A1-F6EECF244321}">
                <p14:modId xmlns:p14="http://schemas.microsoft.com/office/powerpoint/2010/main" val="2942390555"/>
              </p:ext>
            </p:extLst>
          </p:nvPr>
        </p:nvGraphicFramePr>
        <p:xfrm>
          <a:off x="4248363" y="4149081"/>
          <a:ext cx="3905048" cy="2261507"/>
        </p:xfrm>
        <a:graphic>
          <a:graphicData uri="http://schemas.openxmlformats.org/drawingml/2006/table">
            <a:tbl>
              <a:tblPr firstRow="1" firstCol="1" bandRow="1">
                <a:tableStyleId>{5C22544A-7EE6-4342-B048-85BDC9FD1C3A}</a:tableStyleId>
              </a:tblPr>
              <a:tblGrid>
                <a:gridCol w="1952524">
                  <a:extLst>
                    <a:ext uri="{9D8B030D-6E8A-4147-A177-3AD203B41FA5}">
                      <a16:colId xmlns:a16="http://schemas.microsoft.com/office/drawing/2014/main" xmlns="" val="2031210865"/>
                    </a:ext>
                  </a:extLst>
                </a:gridCol>
                <a:gridCol w="1952524">
                  <a:extLst>
                    <a:ext uri="{9D8B030D-6E8A-4147-A177-3AD203B41FA5}">
                      <a16:colId xmlns:a16="http://schemas.microsoft.com/office/drawing/2014/main" xmlns="" val="3545450157"/>
                    </a:ext>
                  </a:extLst>
                </a:gridCol>
              </a:tblGrid>
              <a:tr h="136972">
                <a:tc>
                  <a:txBody>
                    <a:bodyPr/>
                    <a:lstStyle/>
                    <a:p>
                      <a:pPr marL="0" marR="0">
                        <a:lnSpc>
                          <a:spcPct val="107000"/>
                        </a:lnSpc>
                        <a:spcBef>
                          <a:spcPts val="0"/>
                        </a:spcBef>
                        <a:spcAft>
                          <a:spcPts val="0"/>
                        </a:spcAft>
                      </a:pPr>
                      <a:r>
                        <a:rPr lang="en-US" sz="800" b="0" dirty="0">
                          <a:solidFill>
                            <a:schemeClr val="tx1"/>
                          </a:solidFill>
                          <a:effectLst/>
                          <a:latin typeface="Times New Roman" panose="02020603050405020304" pitchFamily="18" charset="0"/>
                          <a:cs typeface="Times New Roman" panose="02020603050405020304" pitchFamily="18" charset="0"/>
                        </a:rPr>
                        <a:t>Age</a:t>
                      </a:r>
                      <a:endParaRPr lang="en-US" sz="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bg1">
                        <a:lumMod val="85000"/>
                      </a:schemeClr>
                    </a:solidFill>
                  </a:tcPr>
                </a:tc>
                <a:tc>
                  <a:txBody>
                    <a:bodyPr/>
                    <a:lstStyle/>
                    <a:p>
                      <a:pPr marL="0" marR="0" algn="ctr">
                        <a:lnSpc>
                          <a:spcPct val="107000"/>
                        </a:lnSpc>
                        <a:spcBef>
                          <a:spcPts val="0"/>
                        </a:spcBef>
                        <a:spcAft>
                          <a:spcPts val="0"/>
                        </a:spcAft>
                      </a:pPr>
                      <a:r>
                        <a:rPr lang="en-US" sz="800" b="0" dirty="0">
                          <a:solidFill>
                            <a:schemeClr val="tx1"/>
                          </a:solidFill>
                          <a:effectLst/>
                          <a:latin typeface="Times New Roman" panose="02020603050405020304" pitchFamily="18" charset="0"/>
                          <a:cs typeface="Times New Roman" panose="02020603050405020304" pitchFamily="18" charset="0"/>
                        </a:rPr>
                        <a:t>47 (17-88)</a:t>
                      </a:r>
                      <a:endParaRPr lang="en-US" sz="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bg1">
                        <a:lumMod val="85000"/>
                      </a:schemeClr>
                    </a:solidFill>
                  </a:tcPr>
                </a:tc>
                <a:extLst>
                  <a:ext uri="{0D108BD9-81ED-4DB2-BD59-A6C34878D82A}">
                    <a16:rowId xmlns:a16="http://schemas.microsoft.com/office/drawing/2014/main" xmlns="" val="849732123"/>
                  </a:ext>
                </a:extLst>
              </a:tr>
              <a:tr h="136972">
                <a:tc>
                  <a:txBody>
                    <a:bodyPr/>
                    <a:lstStyle/>
                    <a:p>
                      <a:pPr marL="0" marR="0">
                        <a:lnSpc>
                          <a:spcPct val="107000"/>
                        </a:lnSpc>
                        <a:spcBef>
                          <a:spcPts val="0"/>
                        </a:spcBef>
                        <a:spcAft>
                          <a:spcPts val="0"/>
                        </a:spcAft>
                      </a:pPr>
                      <a:r>
                        <a:rPr lang="en-US" sz="800" b="0" dirty="0">
                          <a:solidFill>
                            <a:schemeClr val="tx1"/>
                          </a:solidFill>
                          <a:effectLst/>
                          <a:latin typeface="Times New Roman" panose="02020603050405020304" pitchFamily="18" charset="0"/>
                          <a:cs typeface="Times New Roman" panose="02020603050405020304" pitchFamily="18" charset="0"/>
                        </a:rPr>
                        <a:t>Gender</a:t>
                      </a:r>
                      <a:endParaRPr lang="en-US" sz="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bg1">
                        <a:lumMod val="85000"/>
                      </a:schemeClr>
                    </a:solidFill>
                  </a:tcPr>
                </a:tc>
                <a:tc>
                  <a:txBody>
                    <a:bodyPr/>
                    <a:lstStyle/>
                    <a:p>
                      <a:pPr marL="0" marR="0" algn="ctr">
                        <a:lnSpc>
                          <a:spcPct val="107000"/>
                        </a:lnSpc>
                        <a:spcBef>
                          <a:spcPts val="0"/>
                        </a:spcBef>
                        <a:spcAft>
                          <a:spcPts val="0"/>
                        </a:spcAft>
                      </a:pPr>
                      <a:r>
                        <a:rPr lang="en-US" sz="800" b="0" dirty="0">
                          <a:solidFill>
                            <a:schemeClr val="tx1"/>
                          </a:solidFill>
                          <a:effectLst/>
                          <a:latin typeface="Times New Roman" panose="02020603050405020304" pitchFamily="18" charset="0"/>
                          <a:cs typeface="Times New Roman" panose="02020603050405020304" pitchFamily="18" charset="0"/>
                        </a:rPr>
                        <a:t>26M, 2F</a:t>
                      </a:r>
                      <a:endParaRPr lang="en-US" sz="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bg1">
                        <a:lumMod val="85000"/>
                      </a:schemeClr>
                    </a:solidFill>
                  </a:tcPr>
                </a:tc>
                <a:extLst>
                  <a:ext uri="{0D108BD9-81ED-4DB2-BD59-A6C34878D82A}">
                    <a16:rowId xmlns:a16="http://schemas.microsoft.com/office/drawing/2014/main" xmlns="" val="3682766246"/>
                  </a:ext>
                </a:extLst>
              </a:tr>
              <a:tr h="136972">
                <a:tc>
                  <a:txBody>
                    <a:bodyPr/>
                    <a:lstStyle/>
                    <a:p>
                      <a:pPr marL="0" marR="0">
                        <a:lnSpc>
                          <a:spcPct val="107000"/>
                        </a:lnSpc>
                        <a:spcBef>
                          <a:spcPts val="0"/>
                        </a:spcBef>
                        <a:spcAft>
                          <a:spcPts val="0"/>
                        </a:spcAft>
                      </a:pPr>
                      <a:r>
                        <a:rPr lang="en-US" sz="800" b="0" dirty="0">
                          <a:solidFill>
                            <a:schemeClr val="tx1"/>
                          </a:solidFill>
                          <a:effectLst/>
                          <a:latin typeface="Times New Roman" panose="02020603050405020304" pitchFamily="18" charset="0"/>
                          <a:cs typeface="Times New Roman" panose="02020603050405020304" pitchFamily="18" charset="0"/>
                        </a:rPr>
                        <a:t>BMI (kg/m</a:t>
                      </a:r>
                      <a:r>
                        <a:rPr lang="en-US" sz="800" b="0" baseline="30000" dirty="0">
                          <a:solidFill>
                            <a:schemeClr val="tx1"/>
                          </a:solidFill>
                          <a:effectLst/>
                          <a:latin typeface="Times New Roman" panose="02020603050405020304" pitchFamily="18" charset="0"/>
                          <a:cs typeface="Times New Roman" panose="02020603050405020304" pitchFamily="18" charset="0"/>
                        </a:rPr>
                        <a:t>2</a:t>
                      </a:r>
                      <a:r>
                        <a:rPr lang="en-US" sz="800" b="0" dirty="0">
                          <a:solidFill>
                            <a:schemeClr val="tx1"/>
                          </a:solidFill>
                          <a:effectLst/>
                          <a:latin typeface="Times New Roman" panose="02020603050405020304" pitchFamily="18" charset="0"/>
                          <a:cs typeface="Times New Roman" panose="02020603050405020304" pitchFamily="18" charset="0"/>
                        </a:rPr>
                        <a:t>)</a:t>
                      </a:r>
                      <a:endParaRPr lang="en-US" sz="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bg1">
                        <a:lumMod val="85000"/>
                      </a:schemeClr>
                    </a:solidFill>
                  </a:tcPr>
                </a:tc>
                <a:tc>
                  <a:txBody>
                    <a:bodyPr/>
                    <a:lstStyle/>
                    <a:p>
                      <a:pPr marL="0" marR="0" algn="ctr">
                        <a:lnSpc>
                          <a:spcPct val="107000"/>
                        </a:lnSpc>
                        <a:spcBef>
                          <a:spcPts val="0"/>
                        </a:spcBef>
                        <a:spcAft>
                          <a:spcPts val="0"/>
                        </a:spcAft>
                      </a:pPr>
                      <a:r>
                        <a:rPr lang="en-US" sz="800" b="0">
                          <a:solidFill>
                            <a:schemeClr val="tx1"/>
                          </a:solidFill>
                          <a:effectLst/>
                          <a:latin typeface="Times New Roman" panose="02020603050405020304" pitchFamily="18" charset="0"/>
                          <a:cs typeface="Times New Roman" panose="02020603050405020304" pitchFamily="18" charset="0"/>
                        </a:rPr>
                        <a:t>34 (21-56)</a:t>
                      </a:r>
                      <a:endParaRPr lang="en-US" sz="8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bg1">
                        <a:lumMod val="85000"/>
                      </a:schemeClr>
                    </a:solidFill>
                  </a:tcPr>
                </a:tc>
                <a:extLst>
                  <a:ext uri="{0D108BD9-81ED-4DB2-BD59-A6C34878D82A}">
                    <a16:rowId xmlns:a16="http://schemas.microsoft.com/office/drawing/2014/main" xmlns="" val="1774786241"/>
                  </a:ext>
                </a:extLst>
              </a:tr>
              <a:tr h="136972">
                <a:tc>
                  <a:txBody>
                    <a:bodyPr/>
                    <a:lstStyle/>
                    <a:p>
                      <a:pPr marL="0" marR="0">
                        <a:lnSpc>
                          <a:spcPct val="107000"/>
                        </a:lnSpc>
                        <a:spcBef>
                          <a:spcPts val="0"/>
                        </a:spcBef>
                        <a:spcAft>
                          <a:spcPts val="0"/>
                        </a:spcAft>
                      </a:pPr>
                      <a:r>
                        <a:rPr lang="en-US" sz="800" b="0" dirty="0">
                          <a:solidFill>
                            <a:schemeClr val="tx1"/>
                          </a:solidFill>
                          <a:effectLst/>
                          <a:latin typeface="Times New Roman" panose="02020603050405020304" pitchFamily="18" charset="0"/>
                          <a:cs typeface="Times New Roman" panose="02020603050405020304" pitchFamily="18" charset="0"/>
                        </a:rPr>
                        <a:t>Mean LVEF%</a:t>
                      </a:r>
                      <a:endParaRPr lang="en-US" sz="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bg1">
                        <a:lumMod val="85000"/>
                      </a:schemeClr>
                    </a:solidFill>
                  </a:tcPr>
                </a:tc>
                <a:tc>
                  <a:txBody>
                    <a:bodyPr/>
                    <a:lstStyle/>
                    <a:p>
                      <a:pPr marL="0" marR="0" algn="ctr">
                        <a:lnSpc>
                          <a:spcPct val="107000"/>
                        </a:lnSpc>
                        <a:spcBef>
                          <a:spcPts val="0"/>
                        </a:spcBef>
                        <a:spcAft>
                          <a:spcPts val="0"/>
                        </a:spcAft>
                      </a:pPr>
                      <a:r>
                        <a:rPr lang="en-US" sz="800" b="0" dirty="0">
                          <a:solidFill>
                            <a:schemeClr val="tx1"/>
                          </a:solidFill>
                          <a:effectLst/>
                          <a:latin typeface="Times New Roman" panose="02020603050405020304" pitchFamily="18" charset="0"/>
                          <a:cs typeface="Times New Roman" panose="02020603050405020304" pitchFamily="18" charset="0"/>
                        </a:rPr>
                        <a:t>25 (15-40)</a:t>
                      </a:r>
                      <a:endParaRPr lang="en-US" sz="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bg1">
                        <a:lumMod val="85000"/>
                      </a:schemeClr>
                    </a:solidFill>
                  </a:tcPr>
                </a:tc>
                <a:extLst>
                  <a:ext uri="{0D108BD9-81ED-4DB2-BD59-A6C34878D82A}">
                    <a16:rowId xmlns:a16="http://schemas.microsoft.com/office/drawing/2014/main" xmlns="" val="1233498040"/>
                  </a:ext>
                </a:extLst>
              </a:tr>
              <a:tr h="136972">
                <a:tc>
                  <a:txBody>
                    <a:bodyPr/>
                    <a:lstStyle/>
                    <a:p>
                      <a:pPr marL="0" marR="0">
                        <a:lnSpc>
                          <a:spcPct val="107000"/>
                        </a:lnSpc>
                        <a:spcBef>
                          <a:spcPts val="0"/>
                        </a:spcBef>
                        <a:spcAft>
                          <a:spcPts val="0"/>
                        </a:spcAft>
                      </a:pPr>
                      <a:r>
                        <a:rPr lang="en-US" sz="800" b="0" dirty="0">
                          <a:solidFill>
                            <a:schemeClr val="tx1"/>
                          </a:solidFill>
                          <a:effectLst/>
                          <a:latin typeface="Times New Roman" panose="02020603050405020304" pitchFamily="18" charset="0"/>
                          <a:cs typeface="Times New Roman" panose="02020603050405020304" pitchFamily="18" charset="0"/>
                        </a:rPr>
                        <a:t>Etiology of heart failure</a:t>
                      </a:r>
                      <a:endParaRPr lang="en-US" sz="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bg1">
                        <a:lumMod val="85000"/>
                      </a:schemeClr>
                    </a:solidFill>
                  </a:tcPr>
                </a:tc>
                <a:tc>
                  <a:txBody>
                    <a:bodyPr/>
                    <a:lstStyle/>
                    <a:p>
                      <a:pPr marL="0" marR="0" algn="ctr">
                        <a:lnSpc>
                          <a:spcPct val="107000"/>
                        </a:lnSpc>
                        <a:spcBef>
                          <a:spcPts val="0"/>
                        </a:spcBef>
                        <a:spcAft>
                          <a:spcPts val="0"/>
                        </a:spcAft>
                      </a:pPr>
                      <a:r>
                        <a:rPr lang="en-US" sz="800" b="0">
                          <a:solidFill>
                            <a:schemeClr val="tx1"/>
                          </a:solidFill>
                          <a:effectLst/>
                          <a:latin typeface="Times New Roman" panose="02020603050405020304" pitchFamily="18" charset="0"/>
                          <a:cs typeface="Times New Roman" panose="02020603050405020304" pitchFamily="18" charset="0"/>
                        </a:rPr>
                        <a:t>22 NICM, 6 ICM</a:t>
                      </a:r>
                      <a:endParaRPr lang="en-US" sz="8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bg1">
                        <a:lumMod val="85000"/>
                      </a:schemeClr>
                    </a:solidFill>
                  </a:tcPr>
                </a:tc>
                <a:extLst>
                  <a:ext uri="{0D108BD9-81ED-4DB2-BD59-A6C34878D82A}">
                    <a16:rowId xmlns:a16="http://schemas.microsoft.com/office/drawing/2014/main" xmlns="" val="2837014263"/>
                  </a:ext>
                </a:extLst>
              </a:tr>
              <a:tr h="136972">
                <a:tc>
                  <a:txBody>
                    <a:bodyPr/>
                    <a:lstStyle/>
                    <a:p>
                      <a:pPr marL="0" marR="0">
                        <a:lnSpc>
                          <a:spcPct val="107000"/>
                        </a:lnSpc>
                        <a:spcBef>
                          <a:spcPts val="0"/>
                        </a:spcBef>
                        <a:spcAft>
                          <a:spcPts val="0"/>
                        </a:spcAft>
                      </a:pPr>
                      <a:r>
                        <a:rPr lang="en-US" sz="800" b="0" dirty="0">
                          <a:solidFill>
                            <a:schemeClr val="tx1"/>
                          </a:solidFill>
                          <a:effectLst/>
                          <a:latin typeface="Times New Roman" panose="02020603050405020304" pitchFamily="18" charset="0"/>
                          <a:cs typeface="Times New Roman" panose="02020603050405020304" pitchFamily="18" charset="0"/>
                        </a:rPr>
                        <a:t>Amiodarone therapy</a:t>
                      </a:r>
                      <a:endParaRPr lang="en-US" sz="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bg1">
                        <a:lumMod val="85000"/>
                      </a:schemeClr>
                    </a:solidFill>
                  </a:tcPr>
                </a:tc>
                <a:tc>
                  <a:txBody>
                    <a:bodyPr/>
                    <a:lstStyle/>
                    <a:p>
                      <a:pPr marL="0" marR="0" algn="ctr">
                        <a:lnSpc>
                          <a:spcPct val="107000"/>
                        </a:lnSpc>
                        <a:spcBef>
                          <a:spcPts val="0"/>
                        </a:spcBef>
                        <a:spcAft>
                          <a:spcPts val="0"/>
                        </a:spcAft>
                      </a:pPr>
                      <a:r>
                        <a:rPr lang="en-US" sz="800" b="0" dirty="0">
                          <a:solidFill>
                            <a:schemeClr val="tx1"/>
                          </a:solidFill>
                          <a:effectLst/>
                          <a:latin typeface="Times New Roman" panose="02020603050405020304" pitchFamily="18" charset="0"/>
                          <a:cs typeface="Times New Roman" panose="02020603050405020304" pitchFamily="18" charset="0"/>
                        </a:rPr>
                        <a:t>5</a:t>
                      </a:r>
                      <a:endParaRPr lang="en-US" sz="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bg1">
                        <a:lumMod val="85000"/>
                      </a:schemeClr>
                    </a:solidFill>
                  </a:tcPr>
                </a:tc>
                <a:extLst>
                  <a:ext uri="{0D108BD9-81ED-4DB2-BD59-A6C34878D82A}">
                    <a16:rowId xmlns:a16="http://schemas.microsoft.com/office/drawing/2014/main" xmlns="" val="2674632894"/>
                  </a:ext>
                </a:extLst>
              </a:tr>
              <a:tr h="213737">
                <a:tc>
                  <a:txBody>
                    <a:bodyPr/>
                    <a:lstStyle/>
                    <a:p>
                      <a:pPr marL="0" marR="0">
                        <a:lnSpc>
                          <a:spcPct val="107000"/>
                        </a:lnSpc>
                        <a:spcBef>
                          <a:spcPts val="0"/>
                        </a:spcBef>
                        <a:spcAft>
                          <a:spcPts val="0"/>
                        </a:spcAft>
                      </a:pPr>
                      <a:r>
                        <a:rPr lang="en-US" sz="800" b="0" dirty="0">
                          <a:solidFill>
                            <a:schemeClr val="tx1"/>
                          </a:solidFill>
                          <a:effectLst/>
                          <a:latin typeface="Times New Roman" panose="02020603050405020304" pitchFamily="18" charset="0"/>
                          <a:cs typeface="Times New Roman" panose="02020603050405020304" pitchFamily="18" charset="0"/>
                        </a:rPr>
                        <a:t>Left ventricular end-diastolic diameter (cm)</a:t>
                      </a:r>
                      <a:endParaRPr lang="en-US" sz="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bg1">
                        <a:lumMod val="85000"/>
                      </a:schemeClr>
                    </a:solidFill>
                  </a:tcPr>
                </a:tc>
                <a:tc>
                  <a:txBody>
                    <a:bodyPr/>
                    <a:lstStyle/>
                    <a:p>
                      <a:pPr marL="0" marR="0" algn="ctr">
                        <a:lnSpc>
                          <a:spcPct val="107000"/>
                        </a:lnSpc>
                        <a:spcBef>
                          <a:spcPts val="0"/>
                        </a:spcBef>
                        <a:spcAft>
                          <a:spcPts val="0"/>
                        </a:spcAft>
                      </a:pPr>
                      <a:r>
                        <a:rPr lang="en-US" sz="800" b="0" dirty="0">
                          <a:solidFill>
                            <a:schemeClr val="tx1"/>
                          </a:solidFill>
                          <a:effectLst/>
                          <a:latin typeface="Times New Roman" panose="02020603050405020304" pitchFamily="18" charset="0"/>
                          <a:cs typeface="Times New Roman" panose="02020603050405020304" pitchFamily="18" charset="0"/>
                        </a:rPr>
                        <a:t>7.3 (4.5-9)</a:t>
                      </a:r>
                      <a:endParaRPr lang="en-US" sz="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bg1">
                        <a:lumMod val="85000"/>
                      </a:schemeClr>
                    </a:solidFill>
                  </a:tcPr>
                </a:tc>
                <a:extLst>
                  <a:ext uri="{0D108BD9-81ED-4DB2-BD59-A6C34878D82A}">
                    <a16:rowId xmlns:a16="http://schemas.microsoft.com/office/drawing/2014/main" xmlns="" val="3983443966"/>
                  </a:ext>
                </a:extLst>
              </a:tr>
              <a:tr h="136972">
                <a:tc>
                  <a:txBody>
                    <a:bodyPr/>
                    <a:lstStyle/>
                    <a:p>
                      <a:pPr marL="0" marR="0">
                        <a:lnSpc>
                          <a:spcPct val="107000"/>
                        </a:lnSpc>
                        <a:spcBef>
                          <a:spcPts val="0"/>
                        </a:spcBef>
                        <a:spcAft>
                          <a:spcPts val="0"/>
                        </a:spcAft>
                      </a:pPr>
                      <a:r>
                        <a:rPr lang="en-US" sz="800" b="0" dirty="0">
                          <a:solidFill>
                            <a:schemeClr val="tx1"/>
                          </a:solidFill>
                          <a:effectLst/>
                          <a:latin typeface="Times New Roman" panose="02020603050405020304" pitchFamily="18" charset="0"/>
                          <a:cs typeface="Times New Roman" panose="02020603050405020304" pitchFamily="18" charset="0"/>
                        </a:rPr>
                        <a:t>Percutaneous vascular access</a:t>
                      </a:r>
                      <a:endParaRPr lang="en-US" sz="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bg1">
                        <a:lumMod val="85000"/>
                      </a:schemeClr>
                    </a:solidFill>
                  </a:tcPr>
                </a:tc>
                <a:tc>
                  <a:txBody>
                    <a:bodyPr/>
                    <a:lstStyle/>
                    <a:p>
                      <a:pPr marL="0" marR="0" algn="ctr">
                        <a:lnSpc>
                          <a:spcPct val="107000"/>
                        </a:lnSpc>
                        <a:spcBef>
                          <a:spcPts val="0"/>
                        </a:spcBef>
                        <a:spcAft>
                          <a:spcPts val="0"/>
                        </a:spcAft>
                      </a:pPr>
                      <a:r>
                        <a:rPr lang="en-US" sz="800" b="0" dirty="0">
                          <a:solidFill>
                            <a:schemeClr val="tx1"/>
                          </a:solidFill>
                          <a:effectLst/>
                          <a:latin typeface="Times New Roman" panose="02020603050405020304" pitchFamily="18" charset="0"/>
                          <a:cs typeface="Times New Roman" panose="02020603050405020304" pitchFamily="18" charset="0"/>
                        </a:rPr>
                        <a:t>9 LAX, 12 SC, 1 LF</a:t>
                      </a:r>
                      <a:endParaRPr lang="en-US" sz="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bg1">
                        <a:lumMod val="85000"/>
                      </a:schemeClr>
                    </a:solidFill>
                  </a:tcPr>
                </a:tc>
                <a:extLst>
                  <a:ext uri="{0D108BD9-81ED-4DB2-BD59-A6C34878D82A}">
                    <a16:rowId xmlns:a16="http://schemas.microsoft.com/office/drawing/2014/main" xmlns="" val="3120140888"/>
                  </a:ext>
                </a:extLst>
              </a:tr>
              <a:tr h="256609">
                <a:tc>
                  <a:txBody>
                    <a:bodyPr/>
                    <a:lstStyle/>
                    <a:p>
                      <a:pPr marL="0" marR="0">
                        <a:lnSpc>
                          <a:spcPct val="107000"/>
                        </a:lnSpc>
                        <a:spcBef>
                          <a:spcPts val="0"/>
                        </a:spcBef>
                        <a:spcAft>
                          <a:spcPts val="0"/>
                        </a:spcAft>
                      </a:pPr>
                      <a:r>
                        <a:rPr lang="en-US" sz="800" b="0" dirty="0">
                          <a:solidFill>
                            <a:schemeClr val="tx1"/>
                          </a:solidFill>
                          <a:effectLst/>
                          <a:latin typeface="Times New Roman" panose="02020603050405020304" pitchFamily="18" charset="0"/>
                          <a:cs typeface="Times New Roman" panose="02020603050405020304" pitchFamily="18" charset="0"/>
                        </a:rPr>
                        <a:t>Duration of Azygos vein access and</a:t>
                      </a:r>
                      <a:r>
                        <a:rPr lang="en-US" sz="800" b="0" baseline="0" dirty="0">
                          <a:solidFill>
                            <a:schemeClr val="tx1"/>
                          </a:solidFill>
                          <a:effectLst/>
                          <a:latin typeface="Times New Roman" panose="02020603050405020304" pitchFamily="18" charset="0"/>
                          <a:cs typeface="Times New Roman" panose="02020603050405020304" pitchFamily="18" charset="0"/>
                        </a:rPr>
                        <a:t> </a:t>
                      </a:r>
                      <a:r>
                        <a:rPr lang="en-US" sz="800" b="0" dirty="0">
                          <a:solidFill>
                            <a:schemeClr val="tx1"/>
                          </a:solidFill>
                          <a:effectLst/>
                          <a:latin typeface="Times New Roman" panose="02020603050405020304" pitchFamily="18" charset="0"/>
                          <a:cs typeface="Times New Roman" panose="02020603050405020304" pitchFamily="18" charset="0"/>
                        </a:rPr>
                        <a:t>lead delivery (minutes)</a:t>
                      </a:r>
                      <a:endParaRPr lang="en-US" sz="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bg1">
                        <a:lumMod val="85000"/>
                      </a:schemeClr>
                    </a:solidFill>
                  </a:tcPr>
                </a:tc>
                <a:tc>
                  <a:txBody>
                    <a:bodyPr/>
                    <a:lstStyle/>
                    <a:p>
                      <a:pPr marL="0" marR="0" algn="ctr">
                        <a:lnSpc>
                          <a:spcPct val="107000"/>
                        </a:lnSpc>
                        <a:spcBef>
                          <a:spcPts val="0"/>
                        </a:spcBef>
                        <a:spcAft>
                          <a:spcPts val="0"/>
                        </a:spcAft>
                      </a:pPr>
                      <a:r>
                        <a:rPr lang="en-US" sz="800" b="0" dirty="0">
                          <a:solidFill>
                            <a:schemeClr val="tx1"/>
                          </a:solidFill>
                          <a:effectLst/>
                          <a:latin typeface="Times New Roman" panose="02020603050405020304" pitchFamily="18" charset="0"/>
                          <a:cs typeface="Times New Roman" panose="02020603050405020304" pitchFamily="18" charset="0"/>
                        </a:rPr>
                        <a:t>22 (13-60)</a:t>
                      </a:r>
                      <a:endParaRPr lang="en-US" sz="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bg1">
                        <a:lumMod val="85000"/>
                      </a:schemeClr>
                    </a:solidFill>
                  </a:tcPr>
                </a:tc>
                <a:extLst>
                  <a:ext uri="{0D108BD9-81ED-4DB2-BD59-A6C34878D82A}">
                    <a16:rowId xmlns:a16="http://schemas.microsoft.com/office/drawing/2014/main" xmlns="" val="511561155"/>
                  </a:ext>
                </a:extLst>
              </a:tr>
              <a:tr h="136972">
                <a:tc>
                  <a:txBody>
                    <a:bodyPr/>
                    <a:lstStyle/>
                    <a:p>
                      <a:pPr marL="0" marR="0">
                        <a:lnSpc>
                          <a:spcPct val="107000"/>
                        </a:lnSpc>
                        <a:spcBef>
                          <a:spcPts val="0"/>
                        </a:spcBef>
                        <a:spcAft>
                          <a:spcPts val="0"/>
                        </a:spcAft>
                      </a:pPr>
                      <a:r>
                        <a:rPr lang="en-US" sz="800" b="0">
                          <a:solidFill>
                            <a:schemeClr val="tx1"/>
                          </a:solidFill>
                          <a:effectLst/>
                          <a:latin typeface="Times New Roman" panose="02020603050405020304" pitchFamily="18" charset="0"/>
                          <a:cs typeface="Times New Roman" panose="02020603050405020304" pitchFamily="18" charset="0"/>
                        </a:rPr>
                        <a:t>Procedural complication</a:t>
                      </a:r>
                      <a:endParaRPr lang="en-US" sz="8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bg1">
                        <a:lumMod val="85000"/>
                      </a:schemeClr>
                    </a:solidFill>
                  </a:tcPr>
                </a:tc>
                <a:tc>
                  <a:txBody>
                    <a:bodyPr/>
                    <a:lstStyle/>
                    <a:p>
                      <a:pPr marL="0" marR="0" algn="ctr">
                        <a:lnSpc>
                          <a:spcPct val="107000"/>
                        </a:lnSpc>
                        <a:spcBef>
                          <a:spcPts val="0"/>
                        </a:spcBef>
                        <a:spcAft>
                          <a:spcPts val="0"/>
                        </a:spcAft>
                      </a:pPr>
                      <a:r>
                        <a:rPr lang="en-US" sz="800" b="0" baseline="0" dirty="0">
                          <a:solidFill>
                            <a:schemeClr val="tx1"/>
                          </a:solidFill>
                          <a:effectLst/>
                          <a:latin typeface="Times New Roman" panose="02020603050405020304" pitchFamily="18" charset="0"/>
                          <a:cs typeface="Times New Roman" panose="02020603050405020304" pitchFamily="18" charset="0"/>
                        </a:rPr>
                        <a:t> L</a:t>
                      </a:r>
                      <a:r>
                        <a:rPr lang="en-US" sz="800" b="0" dirty="0">
                          <a:solidFill>
                            <a:schemeClr val="tx1"/>
                          </a:solidFill>
                          <a:effectLst/>
                          <a:latin typeface="Times New Roman" panose="02020603050405020304" pitchFamily="18" charset="0"/>
                          <a:cs typeface="Times New Roman" panose="02020603050405020304" pitchFamily="18" charset="0"/>
                        </a:rPr>
                        <a:t>ead migration in one case</a:t>
                      </a:r>
                      <a:endParaRPr lang="en-US" sz="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bg1">
                        <a:lumMod val="85000"/>
                      </a:schemeClr>
                    </a:solidFill>
                  </a:tcPr>
                </a:tc>
                <a:extLst>
                  <a:ext uri="{0D108BD9-81ED-4DB2-BD59-A6C34878D82A}">
                    <a16:rowId xmlns:a16="http://schemas.microsoft.com/office/drawing/2014/main" xmlns="" val="282690131"/>
                  </a:ext>
                </a:extLst>
              </a:tr>
              <a:tr h="136972">
                <a:tc>
                  <a:txBody>
                    <a:bodyPr/>
                    <a:lstStyle/>
                    <a:p>
                      <a:pPr marL="0" marR="0">
                        <a:lnSpc>
                          <a:spcPct val="107000"/>
                        </a:lnSpc>
                        <a:spcBef>
                          <a:spcPts val="0"/>
                        </a:spcBef>
                        <a:spcAft>
                          <a:spcPts val="0"/>
                        </a:spcAft>
                      </a:pPr>
                      <a:r>
                        <a:rPr lang="en-US" sz="800" b="0">
                          <a:solidFill>
                            <a:schemeClr val="tx1"/>
                          </a:solidFill>
                          <a:effectLst/>
                          <a:latin typeface="Times New Roman" panose="02020603050405020304" pitchFamily="18" charset="0"/>
                          <a:cs typeface="Times New Roman" panose="02020603050405020304" pitchFamily="18" charset="0"/>
                        </a:rPr>
                        <a:t>Maximal DFT tested with prior ICD system  </a:t>
                      </a:r>
                      <a:endParaRPr lang="en-US" sz="8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bg1">
                        <a:lumMod val="85000"/>
                      </a:schemeClr>
                    </a:solidFill>
                  </a:tcPr>
                </a:tc>
                <a:tc>
                  <a:txBody>
                    <a:bodyPr/>
                    <a:lstStyle/>
                    <a:p>
                      <a:pPr marL="0" marR="0" algn="ctr">
                        <a:lnSpc>
                          <a:spcPct val="107000"/>
                        </a:lnSpc>
                        <a:spcBef>
                          <a:spcPts val="0"/>
                        </a:spcBef>
                        <a:spcAft>
                          <a:spcPts val="0"/>
                        </a:spcAft>
                      </a:pPr>
                      <a:r>
                        <a:rPr lang="en-US" sz="800" b="0" dirty="0">
                          <a:solidFill>
                            <a:schemeClr val="tx1"/>
                          </a:solidFill>
                          <a:effectLst/>
                          <a:latin typeface="Times New Roman" panose="02020603050405020304" pitchFamily="18" charset="0"/>
                          <a:cs typeface="Times New Roman" panose="02020603050405020304" pitchFamily="18" charset="0"/>
                        </a:rPr>
                        <a:t>35J (20-45)</a:t>
                      </a:r>
                      <a:endParaRPr lang="en-US" sz="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bg1">
                        <a:lumMod val="85000"/>
                      </a:schemeClr>
                    </a:solidFill>
                  </a:tcPr>
                </a:tc>
                <a:extLst>
                  <a:ext uri="{0D108BD9-81ED-4DB2-BD59-A6C34878D82A}">
                    <a16:rowId xmlns:a16="http://schemas.microsoft.com/office/drawing/2014/main" xmlns="" val="730854500"/>
                  </a:ext>
                </a:extLst>
              </a:tr>
              <a:tr h="280220">
                <a:tc>
                  <a:txBody>
                    <a:bodyPr/>
                    <a:lstStyle/>
                    <a:p>
                      <a:pPr marL="0" marR="0">
                        <a:lnSpc>
                          <a:spcPct val="107000"/>
                        </a:lnSpc>
                        <a:spcBef>
                          <a:spcPts val="0"/>
                        </a:spcBef>
                        <a:spcAft>
                          <a:spcPts val="0"/>
                        </a:spcAft>
                      </a:pPr>
                      <a:r>
                        <a:rPr lang="en-US" sz="800" b="0" dirty="0">
                          <a:solidFill>
                            <a:schemeClr val="tx1"/>
                          </a:solidFill>
                          <a:effectLst/>
                          <a:latin typeface="Times New Roman" panose="02020603050405020304" pitchFamily="18" charset="0"/>
                          <a:cs typeface="Times New Roman" panose="02020603050405020304" pitchFamily="18" charset="0"/>
                        </a:rPr>
                        <a:t>DFT after Azygos lead insertion </a:t>
                      </a:r>
                      <a:endParaRPr lang="en-US" sz="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bg1">
                        <a:lumMod val="85000"/>
                      </a:schemeClr>
                    </a:solidFill>
                  </a:tcPr>
                </a:tc>
                <a:tc>
                  <a:txBody>
                    <a:bodyPr/>
                    <a:lstStyle/>
                    <a:p>
                      <a:pPr marL="0" marR="0" algn="ctr">
                        <a:lnSpc>
                          <a:spcPct val="107000"/>
                        </a:lnSpc>
                        <a:spcBef>
                          <a:spcPts val="0"/>
                        </a:spcBef>
                        <a:spcAft>
                          <a:spcPts val="0"/>
                        </a:spcAft>
                      </a:pPr>
                      <a:r>
                        <a:rPr lang="en-US" sz="800" b="0" dirty="0">
                          <a:solidFill>
                            <a:schemeClr val="tx1"/>
                          </a:solidFill>
                          <a:effectLst/>
                          <a:latin typeface="Times New Roman" panose="02020603050405020304" pitchFamily="18" charset="0"/>
                          <a:cs typeface="Times New Roman" panose="02020603050405020304" pitchFamily="18" charset="0"/>
                        </a:rPr>
                        <a:t>26J (10-41)</a:t>
                      </a:r>
                    </a:p>
                    <a:p>
                      <a:pPr marL="0" marR="0" algn="ctr">
                        <a:lnSpc>
                          <a:spcPct val="107000"/>
                        </a:lnSpc>
                        <a:spcBef>
                          <a:spcPts val="0"/>
                        </a:spcBef>
                        <a:spcAft>
                          <a:spcPts val="0"/>
                        </a:spcAft>
                      </a:pPr>
                      <a:r>
                        <a:rPr lang="en-US" sz="800" b="0" dirty="0">
                          <a:solidFill>
                            <a:schemeClr val="tx1"/>
                          </a:solidFill>
                          <a:effectLst/>
                          <a:latin typeface="Times New Roman" panose="02020603050405020304" pitchFamily="18" charset="0"/>
                          <a:cs typeface="Times New Roman" panose="02020603050405020304" pitchFamily="18" charset="0"/>
                        </a:rPr>
                        <a:t> </a:t>
                      </a:r>
                      <a:endParaRPr lang="en-US" sz="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bg1">
                        <a:lumMod val="85000"/>
                      </a:schemeClr>
                    </a:solidFill>
                  </a:tcPr>
                </a:tc>
                <a:extLst>
                  <a:ext uri="{0D108BD9-81ED-4DB2-BD59-A6C34878D82A}">
                    <a16:rowId xmlns:a16="http://schemas.microsoft.com/office/drawing/2014/main" xmlns="" val="3784868777"/>
                  </a:ext>
                </a:extLst>
              </a:tr>
              <a:tr h="136972">
                <a:tc>
                  <a:txBody>
                    <a:bodyPr/>
                    <a:lstStyle/>
                    <a:p>
                      <a:pPr marL="0" marR="0">
                        <a:lnSpc>
                          <a:spcPct val="107000"/>
                        </a:lnSpc>
                        <a:spcBef>
                          <a:spcPts val="0"/>
                        </a:spcBef>
                        <a:spcAft>
                          <a:spcPts val="0"/>
                        </a:spcAft>
                      </a:pPr>
                      <a:r>
                        <a:rPr lang="en-US" sz="800" b="0" dirty="0">
                          <a:solidFill>
                            <a:schemeClr val="tx1"/>
                          </a:solidFill>
                          <a:effectLst/>
                          <a:latin typeface="Times New Roman" panose="02020603050405020304" pitchFamily="18" charset="0"/>
                          <a:cs typeface="Times New Roman" panose="02020603050405020304" pitchFamily="18" charset="0"/>
                        </a:rPr>
                        <a:t>ICD discharge after implant</a:t>
                      </a:r>
                      <a:endParaRPr lang="en-US" sz="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bg1">
                        <a:lumMod val="85000"/>
                      </a:schemeClr>
                    </a:solidFill>
                  </a:tcPr>
                </a:tc>
                <a:tc>
                  <a:txBody>
                    <a:bodyPr/>
                    <a:lstStyle/>
                    <a:p>
                      <a:pPr marL="0" marR="0" algn="ctr">
                        <a:lnSpc>
                          <a:spcPct val="107000"/>
                        </a:lnSpc>
                        <a:spcBef>
                          <a:spcPts val="0"/>
                        </a:spcBef>
                        <a:spcAft>
                          <a:spcPts val="0"/>
                        </a:spcAft>
                      </a:pPr>
                      <a:r>
                        <a:rPr lang="en-US" sz="800" b="0" dirty="0">
                          <a:solidFill>
                            <a:schemeClr val="tx1"/>
                          </a:solidFill>
                          <a:effectLst/>
                          <a:latin typeface="Times New Roman" panose="02020603050405020304" pitchFamily="18" charset="0"/>
                          <a:ea typeface="+mn-ea"/>
                          <a:cs typeface="Times New Roman" panose="02020603050405020304" pitchFamily="18" charset="0"/>
                        </a:rPr>
                        <a:t>Present</a:t>
                      </a:r>
                      <a:r>
                        <a:rPr lang="en-US" sz="800" b="0" baseline="0" dirty="0">
                          <a:solidFill>
                            <a:schemeClr val="tx1"/>
                          </a:solidFill>
                          <a:effectLst/>
                          <a:latin typeface="Times New Roman" panose="02020603050405020304" pitchFamily="18" charset="0"/>
                          <a:ea typeface="+mn-ea"/>
                          <a:cs typeface="Times New Roman" panose="02020603050405020304" pitchFamily="18" charset="0"/>
                        </a:rPr>
                        <a:t> in 5 cases and successful in 4</a:t>
                      </a:r>
                      <a:endParaRPr lang="en-US" sz="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bg1">
                        <a:lumMod val="85000"/>
                      </a:schemeClr>
                    </a:solidFill>
                  </a:tcPr>
                </a:tc>
                <a:extLst>
                  <a:ext uri="{0D108BD9-81ED-4DB2-BD59-A6C34878D82A}">
                    <a16:rowId xmlns:a16="http://schemas.microsoft.com/office/drawing/2014/main" xmlns="" val="1268880933"/>
                  </a:ext>
                </a:extLst>
              </a:tr>
              <a:tr h="136972">
                <a:tc>
                  <a:txBody>
                    <a:bodyPr/>
                    <a:lstStyle/>
                    <a:p>
                      <a:pPr marL="0" marR="0">
                        <a:lnSpc>
                          <a:spcPct val="107000"/>
                        </a:lnSpc>
                        <a:spcBef>
                          <a:spcPts val="0"/>
                        </a:spcBef>
                        <a:spcAft>
                          <a:spcPts val="0"/>
                        </a:spcAft>
                      </a:pPr>
                      <a:r>
                        <a:rPr lang="en-US" sz="800" b="0" dirty="0">
                          <a:solidFill>
                            <a:schemeClr val="tx1"/>
                          </a:solidFill>
                          <a:effectLst/>
                          <a:latin typeface="Times New Roman" panose="02020603050405020304" pitchFamily="18" charset="0"/>
                          <a:cs typeface="Times New Roman" panose="02020603050405020304" pitchFamily="18" charset="0"/>
                        </a:rPr>
                        <a:t>Follow up duration (months)</a:t>
                      </a:r>
                      <a:endParaRPr lang="en-US" sz="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bg1">
                        <a:lumMod val="85000"/>
                      </a:schemeClr>
                    </a:solidFill>
                  </a:tcPr>
                </a:tc>
                <a:tc>
                  <a:txBody>
                    <a:bodyPr/>
                    <a:lstStyle/>
                    <a:p>
                      <a:pPr marL="0" marR="0" algn="ctr">
                        <a:lnSpc>
                          <a:spcPct val="107000"/>
                        </a:lnSpc>
                        <a:spcBef>
                          <a:spcPts val="0"/>
                        </a:spcBef>
                        <a:spcAft>
                          <a:spcPts val="0"/>
                        </a:spcAft>
                      </a:pPr>
                      <a:r>
                        <a:rPr lang="en-US" sz="800" b="0" dirty="0">
                          <a:solidFill>
                            <a:schemeClr val="tx1"/>
                          </a:solidFill>
                          <a:effectLst/>
                          <a:latin typeface="Times New Roman" panose="02020603050405020304" pitchFamily="18" charset="0"/>
                          <a:cs typeface="Times New Roman" panose="02020603050405020304" pitchFamily="18" charset="0"/>
                        </a:rPr>
                        <a:t>18 (4-60)</a:t>
                      </a:r>
                      <a:endParaRPr lang="en-US" sz="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bg1">
                        <a:lumMod val="85000"/>
                      </a:schemeClr>
                    </a:solidFill>
                  </a:tcPr>
                </a:tc>
                <a:extLst>
                  <a:ext uri="{0D108BD9-81ED-4DB2-BD59-A6C34878D82A}">
                    <a16:rowId xmlns:a16="http://schemas.microsoft.com/office/drawing/2014/main" xmlns="" val="1992140533"/>
                  </a:ext>
                </a:extLst>
              </a:tr>
            </a:tbl>
          </a:graphicData>
        </a:graphic>
      </p:graphicFrame>
      <p:sp>
        <p:nvSpPr>
          <p:cNvPr id="25" name="TextBox 24">
            <a:extLst>
              <a:ext uri="{FF2B5EF4-FFF2-40B4-BE49-F238E27FC236}">
                <a16:creationId xmlns:a16="http://schemas.microsoft.com/office/drawing/2014/main" xmlns="" id="{E943853C-4CD1-477D-892E-058E56AC1877}"/>
              </a:ext>
            </a:extLst>
          </p:cNvPr>
          <p:cNvSpPr txBox="1"/>
          <p:nvPr/>
        </p:nvSpPr>
        <p:spPr>
          <a:xfrm>
            <a:off x="4236321" y="6410588"/>
            <a:ext cx="3649167" cy="461665"/>
          </a:xfrm>
          <a:prstGeom prst="rect">
            <a:avLst/>
          </a:prstGeom>
          <a:noFill/>
        </p:spPr>
        <p:txBody>
          <a:bodyPr wrap="square" rtlCol="0">
            <a:spAutoFit/>
          </a:bodyPr>
          <a:lstStyle/>
          <a:p>
            <a:r>
              <a:rPr lang="en-US" sz="600" dirty="0">
                <a:latin typeface="Times New Roman" panose="02020603050405020304" pitchFamily="18" charset="0"/>
                <a:cs typeface="Times New Roman" panose="02020603050405020304" pitchFamily="18" charset="0"/>
              </a:rPr>
              <a:t> ICM = Ischemic cardiomyopathy   NICM = Non-ischemic cardiomyopathy            </a:t>
            </a:r>
          </a:p>
          <a:p>
            <a:r>
              <a:rPr lang="en-US" sz="600" dirty="0">
                <a:latin typeface="Times New Roman" panose="02020603050405020304" pitchFamily="18" charset="0"/>
                <a:cs typeface="Times New Roman" panose="02020603050405020304" pitchFamily="18" charset="0"/>
              </a:rPr>
              <a:t> LAX = Left Axillary Vein              SC = Subclavian Vein        </a:t>
            </a:r>
          </a:p>
          <a:p>
            <a:r>
              <a:rPr lang="en-US" sz="600" dirty="0">
                <a:latin typeface="Times New Roman" panose="02020603050405020304" pitchFamily="18" charset="0"/>
                <a:cs typeface="Times New Roman" panose="02020603050405020304" pitchFamily="18" charset="0"/>
              </a:rPr>
              <a:t> RSC = Right Subclavian Vein     </a:t>
            </a:r>
          </a:p>
          <a:p>
            <a:r>
              <a:rPr lang="en-US" sz="600" dirty="0">
                <a:latin typeface="Times New Roman" panose="02020603050405020304" pitchFamily="18" charset="0"/>
                <a:cs typeface="Times New Roman" panose="02020603050405020304" pitchFamily="18" charset="0"/>
              </a:rPr>
              <a:t> LF =   Left femoral vein </a:t>
            </a:r>
          </a:p>
        </p:txBody>
      </p:sp>
      <p:sp>
        <p:nvSpPr>
          <p:cNvPr id="28" name="Rectangle 27"/>
          <p:cNvSpPr/>
          <p:nvPr/>
        </p:nvSpPr>
        <p:spPr>
          <a:xfrm>
            <a:off x="8226262" y="1131213"/>
            <a:ext cx="3967046" cy="5726788"/>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800"/>
              </a:spcAft>
            </a:pPr>
            <a:endParaRPr lang="en-US" sz="800" dirty="0">
              <a:solidFill>
                <a:schemeClr val="tx1"/>
              </a:solidFill>
              <a:latin typeface="Calibri" panose="020F0502020204030204" pitchFamily="34" charset="0"/>
              <a:ea typeface="Calibri" panose="020F0502020204030204" pitchFamily="34" charset="0"/>
              <a:cs typeface="Myanmar Text" panose="020B0502040204020203" pitchFamily="34" charset="0"/>
            </a:endParaRPr>
          </a:p>
        </p:txBody>
      </p:sp>
      <p:sp>
        <p:nvSpPr>
          <p:cNvPr id="30" name="TextBox 29">
            <a:extLst>
              <a:ext uri="{FF2B5EF4-FFF2-40B4-BE49-F238E27FC236}">
                <a16:creationId xmlns:a16="http://schemas.microsoft.com/office/drawing/2014/main" xmlns="" id="{7F93EE6B-826D-45AC-BAA9-09A525581E89}"/>
              </a:ext>
            </a:extLst>
          </p:cNvPr>
          <p:cNvSpPr txBox="1"/>
          <p:nvPr/>
        </p:nvSpPr>
        <p:spPr>
          <a:xfrm>
            <a:off x="8211185" y="1205243"/>
            <a:ext cx="3291954" cy="276999"/>
          </a:xfrm>
          <a:prstGeom prst="rect">
            <a:avLst/>
          </a:prstGeom>
          <a:noFill/>
        </p:spPr>
        <p:txBody>
          <a:bodyPr wrap="square" rtlCol="0">
            <a:spAutoFit/>
          </a:bodyPr>
          <a:lstStyle/>
          <a:p>
            <a:r>
              <a:rPr lang="en-US" sz="1200" b="1" dirty="0"/>
              <a:t>Results</a:t>
            </a:r>
          </a:p>
        </p:txBody>
      </p:sp>
      <p:sp>
        <p:nvSpPr>
          <p:cNvPr id="31" name="TextBox 30">
            <a:extLst>
              <a:ext uri="{FF2B5EF4-FFF2-40B4-BE49-F238E27FC236}">
                <a16:creationId xmlns:a16="http://schemas.microsoft.com/office/drawing/2014/main" xmlns="" id="{358E1E88-94B5-4BB5-8736-F502ED2963A1}"/>
              </a:ext>
            </a:extLst>
          </p:cNvPr>
          <p:cNvSpPr txBox="1"/>
          <p:nvPr/>
        </p:nvSpPr>
        <p:spPr>
          <a:xfrm>
            <a:off x="8295964" y="5841995"/>
            <a:ext cx="3880958" cy="900246"/>
          </a:xfrm>
          <a:prstGeom prst="rect">
            <a:avLst/>
          </a:prstGeom>
          <a:noFill/>
        </p:spPr>
        <p:txBody>
          <a:bodyPr wrap="square" rtlCol="0">
            <a:spAutoFit/>
          </a:bodyPr>
          <a:lstStyle/>
          <a:p>
            <a:pPr algn="just"/>
            <a:r>
              <a:rPr lang="en-US" sz="1050" dirty="0"/>
              <a:t>Azygos vein defibrillator lead insertion is a reasonable option for patients with expected risk of defibrillation failure with a considerable rate of success and lower risk of major complications. Larger studies and longer follow-ups are warranted to establish its efficacy and safety.</a:t>
            </a:r>
          </a:p>
        </p:txBody>
      </p:sp>
      <p:sp>
        <p:nvSpPr>
          <p:cNvPr id="32" name="TextBox 31">
            <a:extLst>
              <a:ext uri="{FF2B5EF4-FFF2-40B4-BE49-F238E27FC236}">
                <a16:creationId xmlns:a16="http://schemas.microsoft.com/office/drawing/2014/main" xmlns="" id="{6F9C6E02-944C-4300-98EE-C17BAF901D44}"/>
              </a:ext>
            </a:extLst>
          </p:cNvPr>
          <p:cNvSpPr txBox="1"/>
          <p:nvPr/>
        </p:nvSpPr>
        <p:spPr>
          <a:xfrm>
            <a:off x="8206852" y="5612601"/>
            <a:ext cx="1573323" cy="276999"/>
          </a:xfrm>
          <a:prstGeom prst="rect">
            <a:avLst/>
          </a:prstGeom>
          <a:noFill/>
        </p:spPr>
        <p:txBody>
          <a:bodyPr wrap="square" rtlCol="0">
            <a:spAutoFit/>
          </a:bodyPr>
          <a:lstStyle/>
          <a:p>
            <a:r>
              <a:rPr lang="en-US" sz="1200" b="1" dirty="0"/>
              <a:t>Conclusion</a:t>
            </a:r>
          </a:p>
        </p:txBody>
      </p:sp>
      <p:pic>
        <p:nvPicPr>
          <p:cNvPr id="35" name="Picture 34"/>
          <p:cNvPicPr/>
          <p:nvPr/>
        </p:nvPicPr>
        <p:blipFill>
          <a:blip r:embed="rId3">
            <a:extLst>
              <a:ext uri="{28A0092B-C50C-407E-A947-70E740481C1C}">
                <a14:useLocalDpi xmlns:a14="http://schemas.microsoft.com/office/drawing/2010/main" val="0"/>
              </a:ext>
            </a:extLst>
          </a:blip>
          <a:stretch>
            <a:fillRect/>
          </a:stretch>
        </p:blipFill>
        <p:spPr>
          <a:xfrm>
            <a:off x="-3868" y="4570488"/>
            <a:ext cx="4182741" cy="2287512"/>
          </a:xfrm>
          <a:prstGeom prst="rect">
            <a:avLst/>
          </a:prstGeom>
        </p:spPr>
      </p:pic>
      <p:sp>
        <p:nvSpPr>
          <p:cNvPr id="36" name="TextBox 35">
            <a:extLst>
              <a:ext uri="{FF2B5EF4-FFF2-40B4-BE49-F238E27FC236}">
                <a16:creationId xmlns:a16="http://schemas.microsoft.com/office/drawing/2014/main" xmlns="" id="{7F93EE6B-826D-45AC-BAA9-09A525581E89}"/>
              </a:ext>
            </a:extLst>
          </p:cNvPr>
          <p:cNvSpPr txBox="1"/>
          <p:nvPr/>
        </p:nvSpPr>
        <p:spPr>
          <a:xfrm>
            <a:off x="-60808" y="4253663"/>
            <a:ext cx="3291954" cy="276999"/>
          </a:xfrm>
          <a:prstGeom prst="rect">
            <a:avLst/>
          </a:prstGeom>
          <a:noFill/>
        </p:spPr>
        <p:txBody>
          <a:bodyPr wrap="square" rtlCol="0">
            <a:spAutoFit/>
          </a:bodyPr>
          <a:lstStyle/>
          <a:p>
            <a:r>
              <a:rPr lang="en-US" sz="1200" b="1" dirty="0">
                <a:cs typeface="Times New Roman" panose="02020603050405020304" pitchFamily="18" charset="0"/>
              </a:rPr>
              <a:t>Post-implant Chest X-rays</a:t>
            </a:r>
          </a:p>
        </p:txBody>
      </p:sp>
      <p:sp>
        <p:nvSpPr>
          <p:cNvPr id="37" name="TextBox 36">
            <a:extLst>
              <a:ext uri="{FF2B5EF4-FFF2-40B4-BE49-F238E27FC236}">
                <a16:creationId xmlns:a16="http://schemas.microsoft.com/office/drawing/2014/main" xmlns="" id="{496AD1B7-0F94-452B-8D46-C565D9B389E0}"/>
              </a:ext>
            </a:extLst>
          </p:cNvPr>
          <p:cNvSpPr txBox="1"/>
          <p:nvPr/>
        </p:nvSpPr>
        <p:spPr>
          <a:xfrm>
            <a:off x="4254165" y="3923231"/>
            <a:ext cx="3899246" cy="200055"/>
          </a:xfrm>
          <a:prstGeom prst="rect">
            <a:avLst/>
          </a:prstGeom>
          <a:solidFill>
            <a:schemeClr val="accent5">
              <a:lumMod val="40000"/>
              <a:lumOff val="60000"/>
            </a:schemeClr>
          </a:solidFill>
        </p:spPr>
        <p:txBody>
          <a:bodyPr wrap="square" rtlCol="0">
            <a:spAutoFit/>
          </a:bodyPr>
          <a:lstStyle/>
          <a:p>
            <a:pPr algn="just">
              <a:spcAft>
                <a:spcPts val="800"/>
              </a:spcAft>
            </a:pPr>
            <a:r>
              <a:rPr lang="en-US" sz="700" dirty="0"/>
              <a:t>Clinical characteristics and Outcomes of the pooled cohort for Azygos vein lead ICD</a:t>
            </a:r>
            <a:endParaRPr lang="en-US" sz="700" dirty="0">
              <a:effectLst/>
              <a:latin typeface="Calibri" panose="020F0502020204030204" pitchFamily="34" charset="0"/>
              <a:ea typeface="Calibri" panose="020F0502020204030204" pitchFamily="34" charset="0"/>
              <a:cs typeface="Myanmar Text" panose="020B0502040204020203" pitchFamily="34" charset="0"/>
            </a:endParaRPr>
          </a:p>
        </p:txBody>
      </p:sp>
      <p:sp>
        <p:nvSpPr>
          <p:cNvPr id="39" name="TextBox 38">
            <a:extLst>
              <a:ext uri="{FF2B5EF4-FFF2-40B4-BE49-F238E27FC236}">
                <a16:creationId xmlns:a16="http://schemas.microsoft.com/office/drawing/2014/main" xmlns="" id="{358E1E88-94B5-4BB5-8736-F502ED2963A1}"/>
              </a:ext>
            </a:extLst>
          </p:cNvPr>
          <p:cNvSpPr txBox="1"/>
          <p:nvPr/>
        </p:nvSpPr>
        <p:spPr>
          <a:xfrm>
            <a:off x="8268281" y="1442390"/>
            <a:ext cx="3908641" cy="4203715"/>
          </a:xfrm>
          <a:prstGeom prst="rect">
            <a:avLst/>
          </a:prstGeom>
          <a:noFill/>
        </p:spPr>
        <p:txBody>
          <a:bodyPr wrap="square" rtlCol="0">
            <a:spAutoFit/>
          </a:bodyPr>
          <a:lstStyle/>
          <a:p>
            <a:pPr marL="171450" indent="-171450" algn="just">
              <a:spcAft>
                <a:spcPts val="800"/>
              </a:spcAft>
              <a:buFont typeface="Wingdings" panose="05000000000000000000" pitchFamily="2" charset="2"/>
              <a:buChar char="§"/>
            </a:pPr>
            <a:r>
              <a:rPr lang="en-US" sz="1050" dirty="0">
                <a:latin typeface="Times New Roman" panose="02020603050405020304" pitchFamily="18" charset="0"/>
                <a:ea typeface="Calibri" panose="020F0502020204030204" pitchFamily="34" charset="0"/>
                <a:cs typeface="Myanmar Text" panose="020B0502040204020203" pitchFamily="34" charset="0"/>
              </a:rPr>
              <a:t>The mean age of the pooled cohort was 47 years (range 17-88).</a:t>
            </a:r>
          </a:p>
          <a:p>
            <a:pPr marL="171450" indent="-171450" algn="just">
              <a:spcAft>
                <a:spcPts val="800"/>
              </a:spcAft>
              <a:buFont typeface="Wingdings" panose="05000000000000000000" pitchFamily="2" charset="2"/>
              <a:buChar char="§"/>
            </a:pPr>
            <a:r>
              <a:rPr lang="en-US" sz="1050" dirty="0">
                <a:latin typeface="Times New Roman" panose="02020603050405020304" pitchFamily="18" charset="0"/>
                <a:ea typeface="Calibri" panose="020F0502020204030204" pitchFamily="34" charset="0"/>
                <a:cs typeface="Myanmar Text" panose="020B0502040204020203" pitchFamily="34" charset="0"/>
              </a:rPr>
              <a:t>Males represented 92% of the total cases and average BMI was 34.</a:t>
            </a:r>
          </a:p>
          <a:p>
            <a:pPr marL="171450" indent="-171450" algn="just">
              <a:spcAft>
                <a:spcPts val="800"/>
              </a:spcAft>
              <a:buFont typeface="Wingdings" panose="05000000000000000000" pitchFamily="2" charset="2"/>
              <a:buChar char="§"/>
            </a:pPr>
            <a:r>
              <a:rPr lang="en-US" sz="1050" dirty="0">
                <a:latin typeface="Times New Roman" panose="02020603050405020304" pitchFamily="18" charset="0"/>
                <a:ea typeface="Calibri" panose="020F0502020204030204" pitchFamily="34" charset="0"/>
                <a:cs typeface="Myanmar Text" panose="020B0502040204020203" pitchFamily="34" charset="0"/>
              </a:rPr>
              <a:t>The mean ejection fraction was 25%. 78% were non-ischemic cardiomyopathy.</a:t>
            </a:r>
          </a:p>
          <a:p>
            <a:pPr marL="171450" indent="-171450" algn="just">
              <a:spcAft>
                <a:spcPts val="800"/>
              </a:spcAft>
              <a:buFont typeface="Wingdings" panose="05000000000000000000" pitchFamily="2" charset="2"/>
              <a:buChar char="§"/>
            </a:pPr>
            <a:r>
              <a:rPr lang="en-US" sz="1050" dirty="0">
                <a:latin typeface="Times New Roman" panose="02020603050405020304" pitchFamily="18" charset="0"/>
                <a:ea typeface="Calibri" panose="020F0502020204030204" pitchFamily="34" charset="0"/>
                <a:cs typeface="Myanmar Text" panose="020B0502040204020203" pitchFamily="34" charset="0"/>
              </a:rPr>
              <a:t>Left axillary or subclavian vein was the common percutaneous access (36% and 48%). </a:t>
            </a:r>
          </a:p>
          <a:p>
            <a:pPr marL="171450" indent="-171450" algn="just">
              <a:spcAft>
                <a:spcPts val="800"/>
              </a:spcAft>
              <a:buFont typeface="Wingdings" panose="05000000000000000000" pitchFamily="2" charset="2"/>
              <a:buChar char="§"/>
            </a:pPr>
            <a:r>
              <a:rPr lang="en-US" sz="1050" dirty="0">
                <a:latin typeface="Times New Roman" panose="02020603050405020304" pitchFamily="18" charset="0"/>
                <a:ea typeface="Calibri" panose="020F0502020204030204" pitchFamily="34" charset="0"/>
                <a:cs typeface="Myanmar Text" panose="020B0502040204020203" pitchFamily="34" charset="0"/>
              </a:rPr>
              <a:t>The mean duration of Azygos vein access and lead delivery was 22 minutes (range 13-60). </a:t>
            </a:r>
          </a:p>
          <a:p>
            <a:pPr marL="171450" indent="-171450" algn="just">
              <a:spcAft>
                <a:spcPts val="800"/>
              </a:spcAft>
              <a:buFont typeface="Wingdings" panose="05000000000000000000" pitchFamily="2" charset="2"/>
              <a:buChar char="§"/>
            </a:pPr>
            <a:r>
              <a:rPr lang="en-US" sz="1050" dirty="0">
                <a:latin typeface="Times New Roman" panose="02020603050405020304" pitchFamily="18" charset="0"/>
                <a:ea typeface="Calibri" panose="020F0502020204030204" pitchFamily="34" charset="0"/>
                <a:cs typeface="Myanmar Text" panose="020B0502040204020203" pitchFamily="34" charset="0"/>
              </a:rPr>
              <a:t>The average DFT prior to Azygos coil insertion was 35J (range 20-45). 57% of cases achieved substantial (&gt;10J) DFT improvement whereas 18% achieved relative (&lt;10J) improvement compared to the pre-procedural threshold. </a:t>
            </a:r>
          </a:p>
          <a:p>
            <a:pPr marL="171450" indent="-171450" algn="just">
              <a:spcAft>
                <a:spcPts val="800"/>
              </a:spcAft>
              <a:buFont typeface="Wingdings" panose="05000000000000000000" pitchFamily="2" charset="2"/>
              <a:buChar char="§"/>
            </a:pPr>
            <a:r>
              <a:rPr lang="en-US" sz="1050" dirty="0">
                <a:latin typeface="Times New Roman" panose="02020603050405020304" pitchFamily="18" charset="0"/>
                <a:ea typeface="Calibri" panose="020F0502020204030204" pitchFamily="34" charset="0"/>
                <a:cs typeface="Myanmar Text" panose="020B0502040204020203" pitchFamily="34" charset="0"/>
              </a:rPr>
              <a:t>No immediate or remote procedure-related complications were reported except in one case where there was lead migration requiring a vascular plug. </a:t>
            </a:r>
          </a:p>
          <a:p>
            <a:pPr marL="171450" indent="-171450" algn="just">
              <a:spcAft>
                <a:spcPts val="800"/>
              </a:spcAft>
              <a:buFont typeface="Wingdings" panose="05000000000000000000" pitchFamily="2" charset="2"/>
              <a:buChar char="§"/>
            </a:pPr>
            <a:r>
              <a:rPr lang="en-US" sz="1050" dirty="0">
                <a:latin typeface="Times New Roman" panose="02020603050405020304" pitchFamily="18" charset="0"/>
                <a:ea typeface="Calibri" panose="020F0502020204030204" pitchFamily="34" charset="0"/>
                <a:cs typeface="Myanmar Text" panose="020B0502040204020203" pitchFamily="34" charset="0"/>
              </a:rPr>
              <a:t>During an average follow-up period of 18 months, five patients had ventricular arrhythmic events requiring device therapy and four of them had successful cardioversion from the device. One patient died from cardiac arrest with variable device therapies of both unsuccessful and successful events. </a:t>
            </a:r>
            <a:endParaRPr lang="en-US" sz="1050" dirty="0">
              <a:latin typeface="Calibri" panose="020F0502020204030204" pitchFamily="34" charset="0"/>
              <a:ea typeface="Calibri" panose="020F0502020204030204" pitchFamily="34" charset="0"/>
              <a:cs typeface="Myanmar Text" panose="020B0502040204020203" pitchFamily="34" charset="0"/>
            </a:endParaRPr>
          </a:p>
        </p:txBody>
      </p:sp>
      <p:sp>
        <p:nvSpPr>
          <p:cNvPr id="46" name="TextBox 45">
            <a:extLst>
              <a:ext uri="{FF2B5EF4-FFF2-40B4-BE49-F238E27FC236}">
                <a16:creationId xmlns:a16="http://schemas.microsoft.com/office/drawing/2014/main" xmlns="" id="{496AD1B7-0F94-452B-8D46-C565D9B389E0}"/>
              </a:ext>
            </a:extLst>
          </p:cNvPr>
          <p:cNvSpPr txBox="1"/>
          <p:nvPr/>
        </p:nvSpPr>
        <p:spPr>
          <a:xfrm>
            <a:off x="4254165" y="1133486"/>
            <a:ext cx="3899246" cy="200055"/>
          </a:xfrm>
          <a:prstGeom prst="rect">
            <a:avLst/>
          </a:prstGeom>
          <a:solidFill>
            <a:schemeClr val="accent5">
              <a:lumMod val="40000"/>
              <a:lumOff val="60000"/>
            </a:schemeClr>
          </a:solidFill>
        </p:spPr>
        <p:txBody>
          <a:bodyPr wrap="square" rtlCol="0">
            <a:spAutoFit/>
          </a:bodyPr>
          <a:lstStyle/>
          <a:p>
            <a:pPr algn="just">
              <a:spcAft>
                <a:spcPts val="800"/>
              </a:spcAft>
            </a:pPr>
            <a:r>
              <a:rPr lang="en-US" sz="700" dirty="0"/>
              <a:t>Study selection process through Preferred Reporting Items for Systematic Reviews and Meta‐analyses</a:t>
            </a:r>
            <a:endParaRPr lang="en-US" sz="700" dirty="0">
              <a:effectLst/>
              <a:latin typeface="Calibri" panose="020F0502020204030204" pitchFamily="34" charset="0"/>
              <a:ea typeface="Calibri" panose="020F0502020204030204" pitchFamily="34" charset="0"/>
              <a:cs typeface="Myanmar Text" panose="020B0502040204020203" pitchFamily="34" charset="0"/>
            </a:endParaRPr>
          </a:p>
        </p:txBody>
      </p:sp>
      <p:pic>
        <p:nvPicPr>
          <p:cNvPr id="48" name="Picture 4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52821" y="1340327"/>
            <a:ext cx="3900590" cy="2564368"/>
          </a:xfrm>
          <a:prstGeom prst="rect">
            <a:avLst/>
          </a:prstGeom>
        </p:spPr>
      </p:pic>
      <p:sp>
        <p:nvSpPr>
          <p:cNvPr id="50" name="Left Arrow 49"/>
          <p:cNvSpPr/>
          <p:nvPr/>
        </p:nvSpPr>
        <p:spPr>
          <a:xfrm>
            <a:off x="1098850" y="6055447"/>
            <a:ext cx="125583" cy="74565"/>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ight Arrow 50"/>
          <p:cNvSpPr/>
          <p:nvPr/>
        </p:nvSpPr>
        <p:spPr>
          <a:xfrm>
            <a:off x="3422132" y="5775279"/>
            <a:ext cx="109885" cy="6671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27979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457</TotalTime>
  <Words>625</Words>
  <Application>Microsoft Office PowerPoint</Application>
  <PresentationFormat>Widescreen</PresentationFormat>
  <Paragraphs>54</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Myanmar Text</vt:lpstr>
      <vt:lpstr>Times New Roman</vt:lpstr>
      <vt:lpstr>Wingdings</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Yang, Ying Chi</dc:creator>
  <cp:lastModifiedBy>Jason D. Meyers MD</cp:lastModifiedBy>
  <cp:revision>32</cp:revision>
  <dcterms:created xsi:type="dcterms:W3CDTF">2021-09-12T08:35:44Z</dcterms:created>
  <dcterms:modified xsi:type="dcterms:W3CDTF">2021-10-15T18:54:08Z</dcterms:modified>
</cp:coreProperties>
</file>