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56" r:id="rId2"/>
    <p:sldId id="257" r:id="rId3"/>
    <p:sldId id="301" r:id="rId4"/>
    <p:sldId id="269" r:id="rId5"/>
    <p:sldId id="258" r:id="rId6"/>
    <p:sldId id="309" r:id="rId7"/>
    <p:sldId id="270" r:id="rId8"/>
    <p:sldId id="317" r:id="rId9"/>
    <p:sldId id="318" r:id="rId10"/>
    <p:sldId id="259" r:id="rId11"/>
    <p:sldId id="261" r:id="rId12"/>
    <p:sldId id="266" r:id="rId13"/>
    <p:sldId id="265" r:id="rId14"/>
    <p:sldId id="267" r:id="rId15"/>
    <p:sldId id="319" r:id="rId16"/>
    <p:sldId id="320" r:id="rId17"/>
    <p:sldId id="321" r:id="rId18"/>
    <p:sldId id="271" r:id="rId19"/>
    <p:sldId id="310" r:id="rId20"/>
    <p:sldId id="322" r:id="rId21"/>
    <p:sldId id="311" r:id="rId22"/>
    <p:sldId id="312" r:id="rId23"/>
    <p:sldId id="272" r:id="rId24"/>
    <p:sldId id="323" r:id="rId25"/>
    <p:sldId id="275" r:id="rId26"/>
    <p:sldId id="276" r:id="rId27"/>
    <p:sldId id="283" r:id="rId28"/>
    <p:sldId id="302" r:id="rId29"/>
    <p:sldId id="278" r:id="rId30"/>
    <p:sldId id="292" r:id="rId31"/>
    <p:sldId id="299" r:id="rId32"/>
    <p:sldId id="277" r:id="rId33"/>
    <p:sldId id="279" r:id="rId34"/>
    <p:sldId id="284" r:id="rId35"/>
    <p:sldId id="285" r:id="rId36"/>
    <p:sldId id="300" r:id="rId37"/>
    <p:sldId id="263" r:id="rId38"/>
    <p:sldId id="304" r:id="rId39"/>
    <p:sldId id="324" r:id="rId40"/>
    <p:sldId id="288" r:id="rId41"/>
    <p:sldId id="314" r:id="rId42"/>
    <p:sldId id="316" r:id="rId43"/>
    <p:sldId id="315" r:id="rId44"/>
    <p:sldId id="305" r:id="rId45"/>
    <p:sldId id="289" r:id="rId46"/>
    <p:sldId id="294" r:id="rId47"/>
    <p:sldId id="280" r:id="rId48"/>
    <p:sldId id="281" r:id="rId49"/>
    <p:sldId id="306" r:id="rId50"/>
    <p:sldId id="298" r:id="rId51"/>
    <p:sldId id="297" r:id="rId52"/>
    <p:sldId id="290" r:id="rId53"/>
    <p:sldId id="291" r:id="rId54"/>
    <p:sldId id="295" r:id="rId55"/>
    <p:sldId id="296" r:id="rId56"/>
    <p:sldId id="268" r:id="rId57"/>
    <p:sldId id="293" r:id="rId58"/>
    <p:sldId id="307" r:id="rId59"/>
    <p:sldId id="30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7"/>
    <p:restoredTop sz="94694"/>
  </p:normalViewPr>
  <p:slideViewPr>
    <p:cSldViewPr snapToGrid="0" snapToObjects="1">
      <p:cViewPr varScale="1">
        <p:scale>
          <a:sx n="128" d="100"/>
          <a:sy n="128" d="100"/>
        </p:scale>
        <p:origin x="840"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4FA59-6033-EA4D-90A5-6AA0C29C7966}" type="datetimeFigureOut">
              <a:rPr lang="en-US" smtClean="0"/>
              <a:t>4/22/21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D4B38-613C-9D4E-BC9A-A2CC6D6517A1}" type="slidenum">
              <a:rPr lang="en-US" smtClean="0"/>
              <a:t>‹#›</a:t>
            </a:fld>
            <a:endParaRPr lang="en-US"/>
          </a:p>
        </p:txBody>
      </p:sp>
    </p:spTree>
    <p:extLst>
      <p:ext uri="{BB962C8B-B14F-4D97-AF65-F5344CB8AC3E}">
        <p14:creationId xmlns:p14="http://schemas.microsoft.com/office/powerpoint/2010/main" val="250956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ciencedirect.com/topics/nursing-and-health-professions/heart-left-ventricle-ejection-fraction"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sciencedirect.com/topics/nursing-and-health-professions/carvedilol" TargetMode="External"/><Relationship Id="rId4" Type="http://schemas.openxmlformats.org/officeDocument/2006/relationships/hyperlink" Target="https://www.sciencedirect.com/topics/nursing-and-health-professions/enalapri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direct.com/science/article/pii/S0735109709034706?via%3Dihub#tbl2"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sciencedirect.com/science/article/pii/S0735109709034706?via%3Dihub#fig2" TargetMode="External"/><Relationship Id="rId4" Type="http://schemas.openxmlformats.org/officeDocument/2006/relationships/hyperlink" Target="https://www.sciencedirect.com/topics/nursing-and-health-professions/kaplan-meier-metho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science/article/pii/S0735109719386826?via%3Dihub#bib3"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topics/medicine-and-dentistry/major-adverse-cardiac-even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sciencedirect.com/topics/medicine-and-dentistry/cardiovascular-risk" TargetMode="External"/><Relationship Id="rId4" Type="http://schemas.openxmlformats.org/officeDocument/2006/relationships/hyperlink" Target="https://www.sciencedirect.com/topics/medicine-and-dentistry/new-york-heart-association-clas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topics/medicine-and-dentistry/logistic-regression-analysi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9D4B38-613C-9D4E-BC9A-A2CC6D6517A1}" type="slidenum">
              <a:rPr lang="en-US" smtClean="0"/>
              <a:t>1</a:t>
            </a:fld>
            <a:endParaRPr lang="en-US"/>
          </a:p>
        </p:txBody>
      </p:sp>
    </p:spTree>
    <p:extLst>
      <p:ext uri="{BB962C8B-B14F-4D97-AF65-F5344CB8AC3E}">
        <p14:creationId xmlns:p14="http://schemas.microsoft.com/office/powerpoint/2010/main" val="397347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Helvetica" pitchFamily="2" charset="0"/>
              </a:rPr>
              <a:t>Prognostic and Discriminatory Performance of Absolute Left Ventricular Global Longitudinal Strain (GLS) Measured After Initiation of Cardiotoxic Chemotherapy for Cancer Therapy–Related Cardiac Dysfunction A, Forest plot representing the odds ratios (ORs) for each reported cutoff value in each study as well as the overall summary ORs. Weights are taken from random-effects analysis. The estimated 95% prediction intervals for the overall summary OR are 7.03 to 21.42. GE indicates GE </a:t>
            </a:r>
            <a:r>
              <a:rPr lang="en-US" altLang="en-US" dirty="0" err="1">
                <a:latin typeface="Helvetica" pitchFamily="2" charset="0"/>
              </a:rPr>
              <a:t>EchoPAC</a:t>
            </a:r>
            <a:r>
              <a:rPr lang="en-US" altLang="en-US" dirty="0">
                <a:latin typeface="Helvetica" pitchFamily="2" charset="0"/>
              </a:rPr>
              <a:t> software (General Electric); and </a:t>
            </a:r>
            <a:r>
              <a:rPr lang="en-US" altLang="en-US" dirty="0" err="1">
                <a:latin typeface="Helvetica" pitchFamily="2" charset="0"/>
              </a:rPr>
              <a:t>TomTec</a:t>
            </a:r>
            <a:r>
              <a:rPr lang="en-US" altLang="en-US" dirty="0">
                <a:latin typeface="Helvetica" pitchFamily="2" charset="0"/>
              </a:rPr>
              <a:t>, 2D Cardiac Performance Analysis (</a:t>
            </a:r>
            <a:r>
              <a:rPr lang="en-US" altLang="en-US" dirty="0" err="1">
                <a:latin typeface="Helvetica" pitchFamily="2" charset="0"/>
              </a:rPr>
              <a:t>TomTec</a:t>
            </a:r>
            <a:r>
              <a:rPr lang="en-US" altLang="en-US" dirty="0">
                <a:latin typeface="Helvetica" pitchFamily="2" charset="0"/>
              </a:rPr>
              <a:t> Imaging Systems).</a:t>
            </a:r>
            <a:endParaRPr lang="en-US" dirty="0"/>
          </a:p>
        </p:txBody>
      </p:sp>
      <p:sp>
        <p:nvSpPr>
          <p:cNvPr id="4" name="Slide Number Placeholder 3"/>
          <p:cNvSpPr>
            <a:spLocks noGrp="1"/>
          </p:cNvSpPr>
          <p:nvPr>
            <p:ph type="sldNum" sz="quarter" idx="5"/>
          </p:nvPr>
        </p:nvSpPr>
        <p:spPr/>
        <p:txBody>
          <a:bodyPr/>
          <a:lstStyle/>
          <a:p>
            <a:fld id="{609D4B38-613C-9D4E-BC9A-A2CC6D6517A1}" type="slidenum">
              <a:rPr lang="en-US" smtClean="0"/>
              <a:t>14</a:t>
            </a:fld>
            <a:endParaRPr lang="en-US"/>
          </a:p>
        </p:txBody>
      </p:sp>
    </p:spTree>
    <p:extLst>
      <p:ext uri="{BB962C8B-B14F-4D97-AF65-F5344CB8AC3E}">
        <p14:creationId xmlns:p14="http://schemas.microsoft.com/office/powerpoint/2010/main" val="417774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Speckle tracking strain allows fast, semiautomated strain analysis. It also enables color-coded depiction of strain for easy interpretation of regional mechanics. Strain shortening or thickening (systole) is depicted in shades of red and lengthening or thinning (diastole) is depicted in shades of blue. In normal synchronous hearts, all segments will turn red simultaneously during systole and blue during diastole (Video 1). </a:t>
            </a:r>
            <a:br>
              <a:rPr lang="en-US" dirty="0"/>
            </a:br>
            <a:br>
              <a:rPr lang="en-US" dirty="0"/>
            </a:br>
            <a:r>
              <a:rPr lang="en-US" dirty="0"/>
              <a:t>Answer A is the correct choice because radial strain reflects radial thickening and, hence, is a positive strain by convention. The strain depicted in Figure 1 is a negative strain. </a:t>
            </a:r>
            <a:br>
              <a:rPr lang="en-US" dirty="0"/>
            </a:br>
            <a:br>
              <a:rPr lang="en-US" dirty="0"/>
            </a:br>
            <a:r>
              <a:rPr lang="en-US" dirty="0"/>
              <a:t>Answer B is an incorrect choice because longitudinal strain is negative in systole </a:t>
            </a:r>
            <a:br>
              <a:rPr lang="en-US" dirty="0"/>
            </a:br>
            <a:br>
              <a:rPr lang="en-US" dirty="0"/>
            </a:br>
            <a:r>
              <a:rPr lang="en-US" dirty="0"/>
              <a:t>Answer C is an incorrect choice because circumferential strain is negative in systole. </a:t>
            </a:r>
            <a:br>
              <a:rPr lang="en-US" dirty="0"/>
            </a:br>
            <a:br>
              <a:rPr lang="en-US" dirty="0"/>
            </a:br>
            <a:r>
              <a:rPr lang="en-US" dirty="0"/>
              <a:t>Answer D is an incorrect choice because both longitudinal and circumferential strain measures are negative (by convention) in systole.</a:t>
            </a:r>
          </a:p>
          <a:p>
            <a:endParaRPr lang="en-US" dirty="0"/>
          </a:p>
        </p:txBody>
      </p:sp>
      <p:sp>
        <p:nvSpPr>
          <p:cNvPr id="4" name="Slide Number Placeholder 3"/>
          <p:cNvSpPr>
            <a:spLocks noGrp="1"/>
          </p:cNvSpPr>
          <p:nvPr>
            <p:ph type="sldNum" sz="quarter" idx="5"/>
          </p:nvPr>
        </p:nvSpPr>
        <p:spPr/>
        <p:txBody>
          <a:bodyPr/>
          <a:lstStyle/>
          <a:p>
            <a:fld id="{609D4B38-613C-9D4E-BC9A-A2CC6D6517A1}" type="slidenum">
              <a:rPr lang="en-US" smtClean="0"/>
              <a:t>16</a:t>
            </a:fld>
            <a:endParaRPr lang="en-US"/>
          </a:p>
        </p:txBody>
      </p:sp>
    </p:spTree>
    <p:extLst>
      <p:ext uri="{BB962C8B-B14F-4D97-AF65-F5344CB8AC3E}">
        <p14:creationId xmlns:p14="http://schemas.microsoft.com/office/powerpoint/2010/main" val="223916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30</a:t>
            </a:fld>
            <a:endParaRPr lang="en-US"/>
          </a:p>
        </p:txBody>
      </p:sp>
    </p:spTree>
    <p:extLst>
      <p:ext uri="{BB962C8B-B14F-4D97-AF65-F5344CB8AC3E}">
        <p14:creationId xmlns:p14="http://schemas.microsoft.com/office/powerpoint/2010/main" val="341652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34</a:t>
            </a:fld>
            <a:endParaRPr lang="en-US"/>
          </a:p>
        </p:txBody>
      </p:sp>
    </p:spTree>
    <p:extLst>
      <p:ext uri="{BB962C8B-B14F-4D97-AF65-F5344CB8AC3E}">
        <p14:creationId xmlns:p14="http://schemas.microsoft.com/office/powerpoint/2010/main" val="3258472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331 anthracycline-treated patients with another heart failure risk factor were randomly allocated to CPT initiation guided by either ≥12% relative reduction in GLS (n = 166) or &gt;10% absolute reduction of LVEF (n = 165). Patients were followed for EF and development of CTRCD (symptomatic EF reduction of &gt;5% or &gt;10% asymptomatic to &lt;55%) over 1 year.</a:t>
            </a:r>
          </a:p>
          <a:p>
            <a:endParaRPr lang="en-US" dirty="0"/>
          </a:p>
          <a:p>
            <a:r>
              <a:rPr lang="en-US" dirty="0"/>
              <a:t>At the 1-year follow-up, although the primary outcome of change in LVEF was not significantly different between the 2 arms, there was significantly greater use of CPT, and fewer patients met CTRCD criteria in the GLS-guided than the EF-guided arm (5.8% vs. 13.7%; p = 0.02), and the 1-year EF was 57 ± 6% versus 55 ± 7% (p = 0.05). Patients who received CPT in the EF-guided arm had a larger reduction in LVEF at follow-up than in the GLS-guided arm (9.1 ± 10.9% vs. 2.9 ± 7.4%; p = 0.03).</a:t>
            </a:r>
          </a:p>
          <a:p>
            <a:endParaRPr lang="en-US" dirty="0"/>
          </a:p>
          <a:p>
            <a:endParaRPr lang="en-US" dirty="0"/>
          </a:p>
          <a:p>
            <a:r>
              <a:rPr lang="en-US" dirty="0"/>
              <a:t>Although the change in LVEF was not different between the 2 arms as a whole, when patients who received CPT were compared, those in the GLS-guided arm had a significantly lower reduction in LVEF at 1 year follow-up. Furthermore, GLS-guided CPT significantly reduced a meaningful fall of LVEF to the abnormal range</a:t>
            </a:r>
            <a:r>
              <a:rPr lang="en-US" b="1" dirty="0"/>
              <a:t>.</a:t>
            </a:r>
            <a:endParaRPr lang="en-US" dirty="0"/>
          </a:p>
        </p:txBody>
      </p:sp>
      <p:sp>
        <p:nvSpPr>
          <p:cNvPr id="4" name="Slide Number Placeholder 3"/>
          <p:cNvSpPr>
            <a:spLocks noGrp="1"/>
          </p:cNvSpPr>
          <p:nvPr>
            <p:ph type="sldNum" sz="quarter" idx="5"/>
          </p:nvPr>
        </p:nvSpPr>
        <p:spPr/>
        <p:txBody>
          <a:bodyPr/>
          <a:lstStyle/>
          <a:p>
            <a:fld id="{C326748D-81AC-7649-963C-276448A1470B}" type="slidenum">
              <a:rPr lang="en-US" smtClean="0"/>
              <a:t>35</a:t>
            </a:fld>
            <a:endParaRPr lang="en-US"/>
          </a:p>
        </p:txBody>
      </p:sp>
    </p:spTree>
    <p:extLst>
      <p:ext uri="{BB962C8B-B14F-4D97-AF65-F5344CB8AC3E}">
        <p14:creationId xmlns:p14="http://schemas.microsoft.com/office/powerpoint/2010/main" val="574690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9D4B38-613C-9D4E-BC9A-A2CC6D6517A1}" type="slidenum">
              <a:rPr lang="en-US" smtClean="0"/>
              <a:t>36</a:t>
            </a:fld>
            <a:endParaRPr lang="en-US"/>
          </a:p>
        </p:txBody>
      </p:sp>
    </p:spTree>
    <p:extLst>
      <p:ext uri="{BB962C8B-B14F-4D97-AF65-F5344CB8AC3E}">
        <p14:creationId xmlns:p14="http://schemas.microsoft.com/office/powerpoint/2010/main" val="258296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37</a:t>
            </a:fld>
            <a:endParaRPr lang="en-US"/>
          </a:p>
        </p:txBody>
      </p:sp>
    </p:spTree>
    <p:extLst>
      <p:ext uri="{BB962C8B-B14F-4D97-AF65-F5344CB8AC3E}">
        <p14:creationId xmlns:p14="http://schemas.microsoft.com/office/powerpoint/2010/main" val="281708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40</a:t>
            </a:fld>
            <a:endParaRPr lang="en-US"/>
          </a:p>
        </p:txBody>
      </p:sp>
    </p:spTree>
    <p:extLst>
      <p:ext uri="{BB962C8B-B14F-4D97-AF65-F5344CB8AC3E}">
        <p14:creationId xmlns:p14="http://schemas.microsoft.com/office/powerpoint/2010/main" val="4087479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45</a:t>
            </a:fld>
            <a:endParaRPr lang="en-US"/>
          </a:p>
        </p:txBody>
      </p:sp>
    </p:spTree>
    <p:extLst>
      <p:ext uri="{BB962C8B-B14F-4D97-AF65-F5344CB8AC3E}">
        <p14:creationId xmlns:p14="http://schemas.microsoft.com/office/powerpoint/2010/main" val="2437777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Kaplan–Meier curve showing the cumulative incidence of cardiotoxicity in the study population. Pts. indicates patients.</a:t>
            </a:r>
          </a:p>
          <a:p>
            <a:endParaRPr lang="en-US" dirty="0"/>
          </a:p>
          <a:p>
            <a:r>
              <a:rPr lang="en-US" dirty="0"/>
              <a:t>Left ventricular ejection fraction (LVEF), at baseline, every 3 months during chemotherapy and for the following year, every 6 months over the following 4 years, and yearly afterward in a heterogeneous cohort of 2625 patients receiving anthracycline-containing therapy. In case of cardiotoxicity (LVEF decrease &gt;10 absolute points, and &lt;50%), heart failure therapy was initiated</a:t>
            </a:r>
          </a:p>
        </p:txBody>
      </p:sp>
      <p:sp>
        <p:nvSpPr>
          <p:cNvPr id="4" name="Slide Number Placeholder 3"/>
          <p:cNvSpPr>
            <a:spLocks noGrp="1"/>
          </p:cNvSpPr>
          <p:nvPr>
            <p:ph type="sldNum" sz="quarter" idx="5"/>
          </p:nvPr>
        </p:nvSpPr>
        <p:spPr/>
        <p:txBody>
          <a:bodyPr/>
          <a:lstStyle/>
          <a:p>
            <a:fld id="{609D4B38-613C-9D4E-BC9A-A2CC6D6517A1}" type="slidenum">
              <a:rPr lang="en-US" smtClean="0"/>
              <a:t>46</a:t>
            </a:fld>
            <a:endParaRPr lang="en-US"/>
          </a:p>
        </p:txBody>
      </p:sp>
    </p:spTree>
    <p:extLst>
      <p:ext uri="{BB962C8B-B14F-4D97-AF65-F5344CB8AC3E}">
        <p14:creationId xmlns:p14="http://schemas.microsoft.com/office/powerpoint/2010/main" val="225929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9D4B38-613C-9D4E-BC9A-A2CC6D6517A1}" type="slidenum">
              <a:rPr lang="en-US" smtClean="0"/>
              <a:t>2</a:t>
            </a:fld>
            <a:endParaRPr lang="en-US"/>
          </a:p>
        </p:txBody>
      </p:sp>
    </p:spTree>
    <p:extLst>
      <p:ext uri="{BB962C8B-B14F-4D97-AF65-F5344CB8AC3E}">
        <p14:creationId xmlns:p14="http://schemas.microsoft.com/office/powerpoint/2010/main" val="149285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 consecutive patients with a </a:t>
            </a:r>
            <a:r>
              <a:rPr lang="en-US" dirty="0">
                <a:hlinkClick r:id="rId3" tooltip="Learn more about Heart Left Ventricle Ejection Fraction from ScienceDirect's AI-generated Topic Pages"/>
              </a:rPr>
              <a:t>left ventricular ejection fraction</a:t>
            </a:r>
            <a:r>
              <a:rPr lang="en-US" dirty="0"/>
              <a:t> (LVEF) ≤45% due to AC-CMP. </a:t>
            </a:r>
            <a:r>
              <a:rPr lang="en-US" dirty="0">
                <a:hlinkClick r:id="rId4" tooltip="Learn more about Enalapril from ScienceDirect's AI-generated Topic Pages"/>
              </a:rPr>
              <a:t>Enalapril</a:t>
            </a:r>
            <a:r>
              <a:rPr lang="en-US" dirty="0"/>
              <a:t> and, when possible, </a:t>
            </a:r>
            <a:r>
              <a:rPr lang="en-US" dirty="0">
                <a:hlinkClick r:id="rId5" tooltip="Learn more about Carvedilol from ScienceDirect's AI-generated Topic Pages"/>
              </a:rPr>
              <a:t>carvedilol</a:t>
            </a:r>
            <a:r>
              <a:rPr lang="en-US" dirty="0"/>
              <a:t> were promptly initiated after detection of LVEF impairment. LVEF was measured at enrollment, every month for the first 3 months, every 3 months during the first 2 following years, and every 6 months afterward (mean follow-up 36 ± 27 months). Patients were considered responders, partial responders, or </a:t>
            </a:r>
            <a:r>
              <a:rPr lang="en-US" dirty="0" err="1"/>
              <a:t>nonresponders</a:t>
            </a:r>
            <a:r>
              <a:rPr lang="en-US" dirty="0"/>
              <a:t> according to complete, partial, or no recovery in LVEF, respectively.</a:t>
            </a:r>
          </a:p>
        </p:txBody>
      </p:sp>
      <p:sp>
        <p:nvSpPr>
          <p:cNvPr id="4" name="Slide Number Placeholder 3"/>
          <p:cNvSpPr>
            <a:spLocks noGrp="1"/>
          </p:cNvSpPr>
          <p:nvPr>
            <p:ph type="sldNum" sz="quarter" idx="5"/>
          </p:nvPr>
        </p:nvSpPr>
        <p:spPr/>
        <p:txBody>
          <a:bodyPr/>
          <a:lstStyle/>
          <a:p>
            <a:fld id="{609D4B38-613C-9D4E-BC9A-A2CC6D6517A1}" type="slidenum">
              <a:rPr lang="en-US" smtClean="0"/>
              <a:t>47</a:t>
            </a:fld>
            <a:endParaRPr lang="en-US"/>
          </a:p>
        </p:txBody>
      </p:sp>
    </p:spTree>
    <p:extLst>
      <p:ext uri="{BB962C8B-B14F-4D97-AF65-F5344CB8AC3E}">
        <p14:creationId xmlns:p14="http://schemas.microsoft.com/office/powerpoint/2010/main" val="3133707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1143000"/>
            <a:ext cx="5486400" cy="3086100"/>
          </a:xfrm>
        </p:spPr>
      </p:sp>
      <p:sp>
        <p:nvSpPr>
          <p:cNvPr id="3" name="Notes Placeholder 2"/>
          <p:cNvSpPr>
            <a:spLocks noGrp="1"/>
          </p:cNvSpPr>
          <p:nvPr>
            <p:ph type="body" idx="1"/>
          </p:nvPr>
        </p:nvSpPr>
        <p:spPr/>
        <p:txBody>
          <a:bodyPr/>
          <a:lstStyle/>
          <a:p>
            <a:r>
              <a:rPr lang="en-US" dirty="0"/>
              <a:t>Patients with either partial or no LVEF increase after treatment experienced a more complicated clinical course, with a higher rate of cumulative cardiac events, including death, occurring more frequently in these 2 groups (</a:t>
            </a:r>
            <a:r>
              <a:rPr lang="en-US" dirty="0">
                <a:hlinkClick r:id="rId3"/>
              </a:rPr>
              <a:t>Table 2</a:t>
            </a:r>
            <a:r>
              <a:rPr lang="en-US" dirty="0"/>
              <a:t>).The cumulative cardiac event rate as a function of the follow-up time based on </a:t>
            </a:r>
            <a:r>
              <a:rPr lang="en-US" dirty="0">
                <a:hlinkClick r:id="rId4" tooltip="Learn more about Kaplan Meier Method from ScienceDirect's AI-generated Topic Pages"/>
              </a:rPr>
              <a:t>Kaplan-Meier estimates</a:t>
            </a:r>
            <a:r>
              <a:rPr lang="en-US" dirty="0"/>
              <a:t> in the 3 groups is shown in </a:t>
            </a:r>
            <a:r>
              <a:rPr lang="en-US" dirty="0">
                <a:hlinkClick r:id="rId5"/>
              </a:rPr>
              <a:t>Figure 2</a:t>
            </a:r>
            <a:r>
              <a:rPr lang="en-US" dirty="0"/>
              <a:t>.</a:t>
            </a:r>
          </a:p>
        </p:txBody>
      </p:sp>
      <p:sp>
        <p:nvSpPr>
          <p:cNvPr id="4" name="Slide Number Placeholder 3"/>
          <p:cNvSpPr>
            <a:spLocks noGrp="1"/>
          </p:cNvSpPr>
          <p:nvPr>
            <p:ph type="sldNum" sz="quarter" idx="5"/>
          </p:nvPr>
        </p:nvSpPr>
        <p:spPr/>
        <p:txBody>
          <a:bodyPr/>
          <a:lstStyle/>
          <a:p>
            <a:fld id="{609D4B38-613C-9D4E-BC9A-A2CC6D6517A1}" type="slidenum">
              <a:rPr lang="en-US" smtClean="0"/>
              <a:t>48</a:t>
            </a:fld>
            <a:endParaRPr lang="en-US"/>
          </a:p>
        </p:txBody>
      </p:sp>
    </p:spTree>
    <p:extLst>
      <p:ext uri="{BB962C8B-B14F-4D97-AF65-F5344CB8AC3E}">
        <p14:creationId xmlns:p14="http://schemas.microsoft.com/office/powerpoint/2010/main" val="134767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52</a:t>
            </a:fld>
            <a:endParaRPr lang="en-US"/>
          </a:p>
        </p:txBody>
      </p:sp>
    </p:spTree>
    <p:extLst>
      <p:ext uri="{BB962C8B-B14F-4D97-AF65-F5344CB8AC3E}">
        <p14:creationId xmlns:p14="http://schemas.microsoft.com/office/powerpoint/2010/main" val="4103030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evaluate the role of GLS and assess its association with cardiac events among patients with ICI myocarditis.</a:t>
            </a:r>
          </a:p>
          <a:p>
            <a:endParaRPr lang="en-US" dirty="0"/>
          </a:p>
          <a:p>
            <a:r>
              <a:rPr lang="en-US" dirty="0"/>
              <a:t> retrospectively compared echocardiographic GLS by speckle tracking at presentation with ICI myocarditis (cases, n = 101) to that from patients receiving an ICI who did not develop myocarditis (control subjects, n = 92). Where available, GLS was also measured pre-ICI in both groups. Major adverse cardiac events (MACE) were defined as a composite of cardiogenic shock, arrest, complete heart block, and cardiac death.</a:t>
            </a:r>
          </a:p>
          <a:p>
            <a:endParaRPr lang="en-US" dirty="0"/>
          </a:p>
          <a:p>
            <a:r>
              <a:rPr lang="en-US" dirty="0"/>
              <a:t> Pre-ICI, GLS was similar between cases and control subjects (20.3 ± 2.6% vs. 20.6 ± 2.0%; p = 0.60). There was no change in GLS among control subjects on an ICI without myocarditis (pre-ICI vs. on ICI, 20.6 ± 2.0% vs. 20.5 ± 1.9%; p = 0.41); in contrast, among cases, GLS decreased to 14.1 ± 2.8% (p &lt; 0.001). The GLS at presentation with myocarditis was lower among cases presenting with either a reduced (12.3 ± 2.7%) or preserved EF (15.3 ± 2.0%; p &lt; 0.001). Over a median follow-up of 162 days, 51 (51%) experienced MACE. The risk of MACE was higher with a lower GLS among patients with either a reduced or preserved EF. After adjustment for EF, each percent reduction in GLS was associated with a 1.5-fold increase in MACE among patients with a reduced EF (hazard ratio: 1.5; 95% confidence interval: 1.2 to 1.8) and a 4.4-fold increase with a preserved EF (hazard ratio: 4.4; 95% confidence interval: 2.4 to 7.8).</a:t>
            </a:r>
          </a:p>
          <a:p>
            <a:endParaRPr lang="en-US" dirty="0"/>
          </a:p>
          <a:p>
            <a:r>
              <a:rPr lang="en-US" dirty="0"/>
              <a:t>major adverse cardiac events (MACE), defined, as previously (</a:t>
            </a:r>
            <a:r>
              <a:rPr lang="en-US" dirty="0">
                <a:hlinkClick r:id="rId3"/>
              </a:rPr>
              <a:t>3</a:t>
            </a:r>
            <a:r>
              <a:rPr lang="en-US" dirty="0"/>
              <a:t>), as a composite of cardiovascular death, cardiac arrest, cardiogenic shock, and hemodynamically significant complete heart block. In cases where cardiac arrest, cardiogenic shock, or complete heart block led to death, that case was counted as a cardiac death.</a:t>
            </a:r>
          </a:p>
          <a:p>
            <a:endParaRPr lang="en-US" dirty="0"/>
          </a:p>
        </p:txBody>
      </p:sp>
      <p:sp>
        <p:nvSpPr>
          <p:cNvPr id="4" name="Slide Number Placeholder 3"/>
          <p:cNvSpPr>
            <a:spLocks noGrp="1"/>
          </p:cNvSpPr>
          <p:nvPr>
            <p:ph type="sldNum" sz="quarter" idx="5"/>
          </p:nvPr>
        </p:nvSpPr>
        <p:spPr/>
        <p:txBody>
          <a:bodyPr/>
          <a:lstStyle/>
          <a:p>
            <a:fld id="{C326748D-81AC-7649-963C-276448A1470B}" type="slidenum">
              <a:rPr lang="en-US" smtClean="0"/>
              <a:t>53</a:t>
            </a:fld>
            <a:endParaRPr lang="en-US"/>
          </a:p>
        </p:txBody>
      </p:sp>
    </p:spTree>
    <p:extLst>
      <p:ext uri="{BB962C8B-B14F-4D97-AF65-F5344CB8AC3E}">
        <p14:creationId xmlns:p14="http://schemas.microsoft.com/office/powerpoint/2010/main" val="2174280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Conclusions: </a:t>
            </a:r>
            <a:r>
              <a:rPr lang="en-US" dirty="0"/>
              <a:t>GLS decreases with ICI myocarditis and, compared with control subjects, was lower among cases presenting with either a preserved or reduced EF. Lower GLS was strongly associated with MACE in ICI myocarditis presenting with either a preserved or reduced EF.</a:t>
            </a:r>
          </a:p>
          <a:p>
            <a:endParaRPr lang="en-US" dirty="0"/>
          </a:p>
        </p:txBody>
      </p:sp>
      <p:sp>
        <p:nvSpPr>
          <p:cNvPr id="4" name="Slide Number Placeholder 3"/>
          <p:cNvSpPr>
            <a:spLocks noGrp="1"/>
          </p:cNvSpPr>
          <p:nvPr>
            <p:ph type="sldNum" sz="quarter" idx="5"/>
          </p:nvPr>
        </p:nvSpPr>
        <p:spPr/>
        <p:txBody>
          <a:bodyPr/>
          <a:lstStyle/>
          <a:p>
            <a:fld id="{609D4B38-613C-9D4E-BC9A-A2CC6D6517A1}" type="slidenum">
              <a:rPr lang="en-US" smtClean="0"/>
              <a:t>54</a:t>
            </a:fld>
            <a:endParaRPr lang="en-US"/>
          </a:p>
        </p:txBody>
      </p:sp>
    </p:spTree>
    <p:extLst>
      <p:ext uri="{BB962C8B-B14F-4D97-AF65-F5344CB8AC3E}">
        <p14:creationId xmlns:p14="http://schemas.microsoft.com/office/powerpoint/2010/main" val="1191826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56</a:t>
            </a:fld>
            <a:endParaRPr lang="en-US"/>
          </a:p>
        </p:txBody>
      </p:sp>
    </p:spTree>
    <p:extLst>
      <p:ext uri="{BB962C8B-B14F-4D97-AF65-F5344CB8AC3E}">
        <p14:creationId xmlns:p14="http://schemas.microsoft.com/office/powerpoint/2010/main" val="3366033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26748D-81AC-7649-963C-276448A1470B}" type="slidenum">
              <a:rPr lang="en-US" smtClean="0"/>
              <a:t>57</a:t>
            </a:fld>
            <a:endParaRPr lang="en-US"/>
          </a:p>
        </p:txBody>
      </p:sp>
    </p:spTree>
    <p:extLst>
      <p:ext uri="{BB962C8B-B14F-4D97-AF65-F5344CB8AC3E}">
        <p14:creationId xmlns:p14="http://schemas.microsoft.com/office/powerpoint/2010/main" val="182989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9D4B38-613C-9D4E-BC9A-A2CC6D6517A1}" type="slidenum">
              <a:rPr lang="en-US" smtClean="0"/>
              <a:t>5</a:t>
            </a:fld>
            <a:endParaRPr lang="en-US"/>
          </a:p>
        </p:txBody>
      </p:sp>
    </p:spTree>
    <p:extLst>
      <p:ext uri="{BB962C8B-B14F-4D97-AF65-F5344CB8AC3E}">
        <p14:creationId xmlns:p14="http://schemas.microsoft.com/office/powerpoint/2010/main" val="181566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9D4B38-613C-9D4E-BC9A-A2CC6D6517A1}" type="slidenum">
              <a:rPr lang="en-US" smtClean="0"/>
              <a:t>7</a:t>
            </a:fld>
            <a:endParaRPr lang="en-US"/>
          </a:p>
        </p:txBody>
      </p:sp>
    </p:spTree>
    <p:extLst>
      <p:ext uri="{BB962C8B-B14F-4D97-AF65-F5344CB8AC3E}">
        <p14:creationId xmlns:p14="http://schemas.microsoft.com/office/powerpoint/2010/main" val="221501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Speckle tracking strain allows fast, semiautomated strain analysis. It also enables color-coded depiction of strain for easy interpretation of regional mechanics. Strain shortening or thickening (systole) is depicted in shades of red and lengthening or thinning (diastole) is depicted in shades of blue. In normal synchronous hearts, all segments will turn red simultaneously during systole and blue during diastole (Video 1). </a:t>
            </a:r>
            <a:br>
              <a:rPr lang="en-US" dirty="0"/>
            </a:br>
            <a:br>
              <a:rPr lang="en-US" dirty="0"/>
            </a:br>
            <a:r>
              <a:rPr lang="en-US" dirty="0"/>
              <a:t>Answer A is the correct choice because radial strain reflects radial thickening and, hence, is a positive strain by convention. The strain depicted in Figure 1 is a negative strain. </a:t>
            </a:r>
            <a:br>
              <a:rPr lang="en-US" dirty="0"/>
            </a:br>
            <a:br>
              <a:rPr lang="en-US" dirty="0"/>
            </a:br>
            <a:r>
              <a:rPr lang="en-US" dirty="0"/>
              <a:t>Answer B is an incorrect choice because longitudinal strain is negative in systole </a:t>
            </a:r>
            <a:br>
              <a:rPr lang="en-US" dirty="0"/>
            </a:br>
            <a:br>
              <a:rPr lang="en-US" dirty="0"/>
            </a:br>
            <a:r>
              <a:rPr lang="en-US" dirty="0"/>
              <a:t>Answer C is an incorrect choice because circumferential strain is negative in systole. </a:t>
            </a:r>
            <a:br>
              <a:rPr lang="en-US" dirty="0"/>
            </a:br>
            <a:br>
              <a:rPr lang="en-US" dirty="0"/>
            </a:br>
            <a:r>
              <a:rPr lang="en-US" dirty="0"/>
              <a:t>Answer D is an incorrect choice because both longitudinal and circumferential strain measures are negative (by convention) in systole.</a:t>
            </a:r>
          </a:p>
        </p:txBody>
      </p:sp>
      <p:sp>
        <p:nvSpPr>
          <p:cNvPr id="4" name="Slide Number Placeholder 3"/>
          <p:cNvSpPr>
            <a:spLocks noGrp="1"/>
          </p:cNvSpPr>
          <p:nvPr>
            <p:ph type="sldNum" sz="quarter" idx="5"/>
          </p:nvPr>
        </p:nvSpPr>
        <p:spPr/>
        <p:txBody>
          <a:bodyPr/>
          <a:lstStyle/>
          <a:p>
            <a:fld id="{609D4B38-613C-9D4E-BC9A-A2CC6D6517A1}" type="slidenum">
              <a:rPr lang="en-US" smtClean="0"/>
              <a:t>8</a:t>
            </a:fld>
            <a:endParaRPr lang="en-US"/>
          </a:p>
        </p:txBody>
      </p:sp>
    </p:spTree>
    <p:extLst>
      <p:ext uri="{BB962C8B-B14F-4D97-AF65-F5344CB8AC3E}">
        <p14:creationId xmlns:p14="http://schemas.microsoft.com/office/powerpoint/2010/main" val="238794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9D4B38-613C-9D4E-BC9A-A2CC6D6517A1}" type="slidenum">
              <a:rPr lang="en-US" smtClean="0"/>
              <a:t>10</a:t>
            </a:fld>
            <a:endParaRPr lang="en-US"/>
          </a:p>
        </p:txBody>
      </p:sp>
    </p:spTree>
    <p:extLst>
      <p:ext uri="{BB962C8B-B14F-4D97-AF65-F5344CB8AC3E}">
        <p14:creationId xmlns:p14="http://schemas.microsoft.com/office/powerpoint/2010/main" val="309993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outcome was the subsequent occurrence of </a:t>
            </a:r>
            <a:r>
              <a:rPr lang="en-US" dirty="0">
                <a:hlinkClick r:id="rId3" tooltip="Learn more about Major Adverse Cardiac Event from ScienceDirect's AI-generated Topic Pages"/>
              </a:rPr>
              <a:t>major adverse cardiac event</a:t>
            </a:r>
            <a:r>
              <a:rPr lang="en-US" dirty="0"/>
              <a:t> (MACE) defined as either the </a:t>
            </a:r>
            <a:r>
              <a:rPr lang="en-US" dirty="0">
                <a:hlinkClick r:id="rId4" tooltip="Learn more about New York Heart Association Class from ScienceDirect's AI-generated Topic Pages"/>
              </a:rPr>
              <a:t>New York Heart Association class</a:t>
            </a:r>
            <a:r>
              <a:rPr lang="en-US" dirty="0"/>
              <a:t> III or IV congestive HF, cardiac arrest, or cardiac death</a:t>
            </a:r>
          </a:p>
          <a:p>
            <a:r>
              <a:rPr lang="en-US" dirty="0"/>
              <a:t>Cut off LVEF: women &lt; 54%</a:t>
            </a:r>
          </a:p>
          <a:p>
            <a:r>
              <a:rPr lang="en-US" dirty="0"/>
              <a:t>Men &lt; 52%</a:t>
            </a:r>
          </a:p>
          <a:p>
            <a:endParaRPr lang="en-US" dirty="0"/>
          </a:p>
          <a:p>
            <a:r>
              <a:rPr lang="en-US" dirty="0"/>
              <a:t>Five thousand fifty-seven patients were studied, of whom 124 (2.4%) developed MACE. Of the total cohort, 2,285 patients had an available echocardiogram pre-chemotherapy. Patients with MACE were older (p &lt;0.0001), predominantly men (p = 0.03), and with a higher incidence of </a:t>
            </a:r>
            <a:r>
              <a:rPr lang="en-US" dirty="0">
                <a:hlinkClick r:id="rId5" tooltip="Learn more about Cardiovascular Risk from ScienceDirect's AI-generated Topic Pages"/>
              </a:rPr>
              <a:t>cardiovascular risk factors</a:t>
            </a:r>
            <a:r>
              <a:rPr lang="en-US" dirty="0"/>
              <a:t> and cardiac treatments. Patients with hematologic cancers had a higher incidence of cardiac events than patients with breast cancer (4.2% vs 0.7%, p &lt;0.0001). Baseline LVEF, LVEF ≤5 points above the lower limits of normal, and LV internal diameter were predictive of the rate of occurrence of MACE.</a:t>
            </a:r>
          </a:p>
        </p:txBody>
      </p:sp>
      <p:sp>
        <p:nvSpPr>
          <p:cNvPr id="4" name="Slide Number Placeholder 3"/>
          <p:cNvSpPr>
            <a:spLocks noGrp="1"/>
          </p:cNvSpPr>
          <p:nvPr>
            <p:ph type="sldNum" sz="quarter" idx="5"/>
          </p:nvPr>
        </p:nvSpPr>
        <p:spPr/>
        <p:txBody>
          <a:bodyPr/>
          <a:lstStyle/>
          <a:p>
            <a:fld id="{609D4B38-613C-9D4E-BC9A-A2CC6D6517A1}" type="slidenum">
              <a:rPr lang="en-US" smtClean="0"/>
              <a:t>11</a:t>
            </a:fld>
            <a:endParaRPr lang="en-US"/>
          </a:p>
        </p:txBody>
      </p:sp>
    </p:spTree>
    <p:extLst>
      <p:ext uri="{BB962C8B-B14F-4D97-AF65-F5344CB8AC3E}">
        <p14:creationId xmlns:p14="http://schemas.microsoft.com/office/powerpoint/2010/main" val="72237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5700"/>
            <a:ext cx="5486400" cy="3086100"/>
          </a:xfrm>
        </p:spPr>
      </p:sp>
      <p:sp>
        <p:nvSpPr>
          <p:cNvPr id="3" name="Notes Placeholder 2"/>
          <p:cNvSpPr>
            <a:spLocks noGrp="1"/>
          </p:cNvSpPr>
          <p:nvPr>
            <p:ph type="body" idx="1"/>
          </p:nvPr>
        </p:nvSpPr>
        <p:spPr/>
        <p:txBody>
          <a:bodyPr/>
          <a:lstStyle/>
          <a:p>
            <a:r>
              <a:rPr lang="en-US" dirty="0"/>
              <a:t>Other strain:</a:t>
            </a:r>
          </a:p>
          <a:p>
            <a:r>
              <a:rPr lang="en-US" dirty="0"/>
              <a:t>Role of circumferential strain: under investigation, in particular, 1% difference in </a:t>
            </a:r>
            <a:r>
              <a:rPr lang="en-US" dirty="0" err="1"/>
              <a:t>baselie</a:t>
            </a:r>
            <a:r>
              <a:rPr lang="en-US" dirty="0"/>
              <a:t> strain correlated with a 31% increase in odds of cardiotoxicity</a:t>
            </a:r>
          </a:p>
          <a:p>
            <a:endParaRPr lang="en-US" dirty="0"/>
          </a:p>
          <a:p>
            <a:r>
              <a:rPr lang="en-US" dirty="0"/>
              <a:t>Patients with hematologic cancers treated with anthracyclines (450)</a:t>
            </a:r>
          </a:p>
          <a:p>
            <a:r>
              <a:rPr lang="en-US" dirty="0"/>
              <a:t>Six percent of patients with hematologic malignancies and anthracycline treatment developed CEs.</a:t>
            </a:r>
          </a:p>
          <a:p>
            <a:r>
              <a:rPr lang="en-US" dirty="0"/>
              <a:t>•Prechemotherapy LVEF and GLS were associated with subsequent CEs.</a:t>
            </a:r>
          </a:p>
          <a:p>
            <a:r>
              <a:rPr lang="en-US" dirty="0"/>
              <a:t>•GLS less than the absolute value of −17.5% was found in 23% of patients and associated with a sixfold increase in CEs.</a:t>
            </a:r>
          </a:p>
          <a:p>
            <a:r>
              <a:rPr lang="en-US" dirty="0"/>
              <a:t>•Baseline GLS improved on clinical variables and LVEF to identify later CEs.</a:t>
            </a:r>
          </a:p>
          <a:p>
            <a:endParaRPr lang="en-US" dirty="0"/>
          </a:p>
          <a:p>
            <a:r>
              <a:rPr lang="en-US" dirty="0"/>
              <a:t>symptomatic heart failure or cardiac death.</a:t>
            </a:r>
          </a:p>
          <a:p>
            <a:endParaRPr lang="en-US" dirty="0"/>
          </a:p>
          <a:p>
            <a:r>
              <a:rPr lang="en-US" dirty="0"/>
              <a:t>Incremental value of LVEF and GLS by nested </a:t>
            </a:r>
            <a:r>
              <a:rPr lang="en-US" dirty="0">
                <a:hlinkClick r:id="rId3" tooltip="Learn more about Logistic Regression Analysis from ScienceDirect's AI-generated Topic Pages"/>
              </a:rPr>
              <a:t>logistic regression</a:t>
            </a:r>
            <a:r>
              <a:rPr lang="en-US" dirty="0"/>
              <a:t> models in identifying subsequent CEs, presented as global </a:t>
            </a:r>
            <a:r>
              <a:rPr lang="el-GR" dirty="0"/>
              <a:t>χ</a:t>
            </a:r>
            <a:r>
              <a:rPr lang="el-GR" baseline="30000" dirty="0"/>
              <a:t>2</a:t>
            </a:r>
            <a:r>
              <a:rPr lang="el-GR" dirty="0"/>
              <a:t> </a:t>
            </a:r>
            <a:r>
              <a:rPr lang="en-US" dirty="0"/>
              <a:t>values. The addition of LVEF and GLS resulted in significant incremental improvement in the identification of CEs compared with the clinical risk factors </a:t>
            </a:r>
          </a:p>
          <a:p>
            <a:endParaRPr lang="en-US" dirty="0"/>
          </a:p>
          <a:p>
            <a:endParaRPr lang="en-US" dirty="0"/>
          </a:p>
        </p:txBody>
      </p:sp>
      <p:sp>
        <p:nvSpPr>
          <p:cNvPr id="4" name="Slide Number Placeholder 3"/>
          <p:cNvSpPr>
            <a:spLocks noGrp="1"/>
          </p:cNvSpPr>
          <p:nvPr>
            <p:ph type="sldNum" sz="quarter" idx="5"/>
          </p:nvPr>
        </p:nvSpPr>
        <p:spPr/>
        <p:txBody>
          <a:bodyPr/>
          <a:lstStyle/>
          <a:p>
            <a:fld id="{609D4B38-613C-9D4E-BC9A-A2CC6D6517A1}" type="slidenum">
              <a:rPr lang="en-US" smtClean="0"/>
              <a:t>12</a:t>
            </a:fld>
            <a:endParaRPr lang="en-US"/>
          </a:p>
        </p:txBody>
      </p:sp>
    </p:spTree>
    <p:extLst>
      <p:ext uri="{BB962C8B-B14F-4D97-AF65-F5344CB8AC3E}">
        <p14:creationId xmlns:p14="http://schemas.microsoft.com/office/powerpoint/2010/main" val="349367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2234 patients undergoing echocardiography for pre-anthracycline assessment, 158 (7%) had a resting ejection fraction of 50-59%. Twelve patients experienced a MACE (congestive heart failure) at a median of 173 days (range: 15-530). Age, diabetes, previous coronary artery disease, LVEDV, indexed LVEDV, LVESV, indexed LVESV, and GLS were all predictive of MACE (P = 0.012, 0.039, 0.0029, 0.012, and 0.0065 for LVEDV, LVEDVI, LVESV, LVESVI, and GLS, respectively). Indexed LVEDV and GLS remained predictive of MACE when adjusted for age. Age and GLS were also predictive of overall mortality (P &lt; 0.0001 and 0.0105, respectively).</a:t>
            </a:r>
          </a:p>
          <a:p>
            <a:endParaRPr lang="en-US" dirty="0"/>
          </a:p>
          <a:p>
            <a:endParaRPr lang="en-US" dirty="0"/>
          </a:p>
        </p:txBody>
      </p:sp>
      <p:sp>
        <p:nvSpPr>
          <p:cNvPr id="4" name="Slide Number Placeholder 3"/>
          <p:cNvSpPr>
            <a:spLocks noGrp="1"/>
          </p:cNvSpPr>
          <p:nvPr>
            <p:ph type="sldNum" sz="quarter" idx="5"/>
          </p:nvPr>
        </p:nvSpPr>
        <p:spPr/>
        <p:txBody>
          <a:bodyPr/>
          <a:lstStyle/>
          <a:p>
            <a:fld id="{609D4B38-613C-9D4E-BC9A-A2CC6D6517A1}" type="slidenum">
              <a:rPr lang="en-US" smtClean="0"/>
              <a:t>13</a:t>
            </a:fld>
            <a:endParaRPr lang="en-US"/>
          </a:p>
        </p:txBody>
      </p:sp>
      <p:pic>
        <p:nvPicPr>
          <p:cNvPr id="6" name="Picture 5" descr="A picture containing diagram&#10;&#10;Description automatically generated">
            <a:extLst>
              <a:ext uri="{FF2B5EF4-FFF2-40B4-BE49-F238E27FC236}">
                <a16:creationId xmlns:a16="http://schemas.microsoft.com/office/drawing/2014/main" id="{2FE2401C-427B-B04A-AAE0-0144FAEB27A5}"/>
              </a:ext>
            </a:extLst>
          </p:cNvPr>
          <p:cNvPicPr>
            <a:picLocks noChangeAspect="1"/>
          </p:cNvPicPr>
          <p:nvPr/>
        </p:nvPicPr>
        <p:blipFill>
          <a:blip r:embed="rId3"/>
          <a:stretch>
            <a:fillRect/>
          </a:stretch>
        </p:blipFill>
        <p:spPr>
          <a:xfrm>
            <a:off x="3640186" y="2102327"/>
            <a:ext cx="1730327" cy="1645920"/>
          </a:xfrm>
          <a:prstGeom prst="rect">
            <a:avLst/>
          </a:prstGeom>
        </p:spPr>
      </p:pic>
    </p:spTree>
    <p:extLst>
      <p:ext uri="{BB962C8B-B14F-4D97-AF65-F5344CB8AC3E}">
        <p14:creationId xmlns:p14="http://schemas.microsoft.com/office/powerpoint/2010/main" val="95120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tif"/></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8.jpg"/></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1094758"/>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 name="Rectangle 11">
            <a:extLst>
              <a:ext uri="{FF2B5EF4-FFF2-40B4-BE49-F238E27FC236}">
                <a16:creationId xmlns:a16="http://schemas.microsoft.com/office/drawing/2014/main" id="{82F2350F-B1BB-4308-A267-CFFA3576E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DEE11E87-836C-CB4B-983A-9497726DDA21}"/>
              </a:ext>
            </a:extLst>
          </p:cNvPr>
          <p:cNvSpPr>
            <a:spLocks noGrp="1"/>
          </p:cNvSpPr>
          <p:nvPr>
            <p:ph type="ctrTitle"/>
          </p:nvPr>
        </p:nvSpPr>
        <p:spPr>
          <a:xfrm>
            <a:off x="1752966" y="1427305"/>
            <a:ext cx="8686800" cy="2897270"/>
          </a:xfrm>
        </p:spPr>
        <p:txBody>
          <a:bodyPr anchor="ctr">
            <a:normAutofit/>
          </a:bodyPr>
          <a:lstStyle/>
          <a:p>
            <a:r>
              <a:rPr lang="en-US" sz="5000" dirty="0"/>
              <a:t>Echocardiography in Cardio-Oncology</a:t>
            </a:r>
            <a:br>
              <a:rPr lang="en-US" sz="5000" dirty="0"/>
            </a:br>
            <a:r>
              <a:rPr lang="en-US" sz="5000" dirty="0"/>
              <a:t>when, why and How to image?</a:t>
            </a:r>
          </a:p>
        </p:txBody>
      </p:sp>
      <p:sp>
        <p:nvSpPr>
          <p:cNvPr id="3" name="Subtitle 2">
            <a:extLst>
              <a:ext uri="{FF2B5EF4-FFF2-40B4-BE49-F238E27FC236}">
                <a16:creationId xmlns:a16="http://schemas.microsoft.com/office/drawing/2014/main" id="{5172B4BB-2685-CD43-A063-EF1DD0648580}"/>
              </a:ext>
            </a:extLst>
          </p:cNvPr>
          <p:cNvSpPr>
            <a:spLocks noGrp="1"/>
          </p:cNvSpPr>
          <p:nvPr>
            <p:ph type="subTitle" idx="1"/>
          </p:nvPr>
        </p:nvSpPr>
        <p:spPr>
          <a:xfrm>
            <a:off x="1752966" y="4744863"/>
            <a:ext cx="8686800" cy="1218605"/>
          </a:xfrm>
        </p:spPr>
        <p:txBody>
          <a:bodyPr>
            <a:normAutofit/>
          </a:bodyPr>
          <a:lstStyle/>
          <a:p>
            <a:pPr>
              <a:lnSpc>
                <a:spcPct val="110000"/>
              </a:lnSpc>
            </a:pPr>
            <a:r>
              <a:rPr lang="en-US" sz="2000" dirty="0"/>
              <a:t>Isabella </a:t>
            </a:r>
            <a:r>
              <a:rPr lang="en-US" sz="2000" dirty="0" err="1"/>
              <a:t>Grumbach</a:t>
            </a:r>
            <a:r>
              <a:rPr lang="en-US" sz="2000" dirty="0"/>
              <a:t>, MD, PhD, FAHA</a:t>
            </a:r>
          </a:p>
          <a:p>
            <a:pPr>
              <a:lnSpc>
                <a:spcPct val="110000"/>
              </a:lnSpc>
            </a:pPr>
            <a:r>
              <a:rPr lang="en-US" sz="2000" dirty="0"/>
              <a:t>Professor of Internal Medicine and Radiation Oncology</a:t>
            </a:r>
          </a:p>
        </p:txBody>
      </p:sp>
      <p:cxnSp>
        <p:nvCxnSpPr>
          <p:cNvPr id="14" name="Straight Connector 13">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4536431"/>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413B0556-E869-4B1C-A499-EB13D96B90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24179864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40AD-D428-054E-8573-C9831745355F}"/>
              </a:ext>
            </a:extLst>
          </p:cNvPr>
          <p:cNvSpPr>
            <a:spLocks noGrp="1"/>
          </p:cNvSpPr>
          <p:nvPr>
            <p:ph type="title"/>
          </p:nvPr>
        </p:nvSpPr>
        <p:spPr/>
        <p:txBody>
          <a:bodyPr/>
          <a:lstStyle/>
          <a:p>
            <a:r>
              <a:rPr lang="en-US" dirty="0"/>
              <a:t>Who requires imaging prior to therapy?</a:t>
            </a:r>
          </a:p>
        </p:txBody>
      </p:sp>
      <p:sp>
        <p:nvSpPr>
          <p:cNvPr id="3" name="Content Placeholder 2">
            <a:extLst>
              <a:ext uri="{FF2B5EF4-FFF2-40B4-BE49-F238E27FC236}">
                <a16:creationId xmlns:a16="http://schemas.microsoft.com/office/drawing/2014/main" id="{8BC8161B-A249-8B4E-A94E-ECE9A0AE4188}"/>
              </a:ext>
            </a:extLst>
          </p:cNvPr>
          <p:cNvSpPr>
            <a:spLocks noGrp="1"/>
          </p:cNvSpPr>
          <p:nvPr>
            <p:ph idx="1"/>
          </p:nvPr>
        </p:nvSpPr>
        <p:spPr>
          <a:xfrm>
            <a:off x="1451579" y="1853754"/>
            <a:ext cx="9603275" cy="4794181"/>
          </a:xfrm>
        </p:spPr>
        <p:txBody>
          <a:bodyPr>
            <a:noAutofit/>
          </a:bodyPr>
          <a:lstStyle/>
          <a:p>
            <a:r>
              <a:rPr lang="en-US" sz="2400" u="sng" dirty="0"/>
              <a:t>ASCO guidelines: </a:t>
            </a:r>
            <a:r>
              <a:rPr lang="en-US" sz="2400" dirty="0"/>
              <a:t>Patients at elevated risk</a:t>
            </a:r>
          </a:p>
          <a:p>
            <a:pPr lvl="1">
              <a:lnSpc>
                <a:spcPct val="100000"/>
              </a:lnSpc>
              <a:spcBef>
                <a:spcPts val="300"/>
              </a:spcBef>
            </a:pPr>
            <a:r>
              <a:rPr lang="en-US" sz="2000" dirty="0"/>
              <a:t>Anthracycline (doxorubicin &gt; 250 mg/m2)</a:t>
            </a:r>
          </a:p>
          <a:p>
            <a:pPr lvl="1">
              <a:lnSpc>
                <a:spcPct val="100000"/>
              </a:lnSpc>
              <a:spcBef>
                <a:spcPts val="300"/>
              </a:spcBef>
            </a:pPr>
            <a:r>
              <a:rPr lang="en-US" sz="2000" dirty="0"/>
              <a:t>Radiation therapy &gt; 30 Gy</a:t>
            </a:r>
          </a:p>
          <a:p>
            <a:pPr lvl="1">
              <a:lnSpc>
                <a:spcPct val="100000"/>
              </a:lnSpc>
              <a:spcBef>
                <a:spcPts val="300"/>
              </a:spcBef>
            </a:pPr>
            <a:r>
              <a:rPr lang="en-US" sz="2000" dirty="0">
                <a:solidFill>
                  <a:srgbClr val="C00000"/>
                </a:solidFill>
              </a:rPr>
              <a:t>Combination therapy with lower doses</a:t>
            </a:r>
          </a:p>
          <a:p>
            <a:pPr lvl="1">
              <a:lnSpc>
                <a:spcPct val="100000"/>
              </a:lnSpc>
              <a:spcBef>
                <a:spcPts val="300"/>
              </a:spcBef>
            </a:pPr>
            <a:r>
              <a:rPr lang="en-US" sz="2000" dirty="0"/>
              <a:t>HER2 inhibitors</a:t>
            </a:r>
          </a:p>
          <a:p>
            <a:pPr lvl="1">
              <a:lnSpc>
                <a:spcPct val="100000"/>
              </a:lnSpc>
              <a:spcBef>
                <a:spcPts val="300"/>
              </a:spcBef>
            </a:pPr>
            <a:r>
              <a:rPr lang="en-US" sz="2000" dirty="0"/>
              <a:t>Cardiovascular risk factors</a:t>
            </a:r>
          </a:p>
          <a:p>
            <a:r>
              <a:rPr lang="en-US" sz="2400" dirty="0"/>
              <a:t>No guidelines yet:</a:t>
            </a:r>
          </a:p>
          <a:p>
            <a:pPr lvl="1">
              <a:lnSpc>
                <a:spcPct val="100000"/>
              </a:lnSpc>
              <a:spcBef>
                <a:spcPts val="300"/>
              </a:spcBef>
            </a:pPr>
            <a:r>
              <a:rPr lang="en-US" sz="2000" dirty="0"/>
              <a:t>Proteasome inhibitors</a:t>
            </a:r>
          </a:p>
          <a:p>
            <a:pPr lvl="1">
              <a:lnSpc>
                <a:spcPct val="100000"/>
              </a:lnSpc>
              <a:spcBef>
                <a:spcPts val="300"/>
              </a:spcBef>
            </a:pPr>
            <a:r>
              <a:rPr lang="en-US" sz="2000" dirty="0"/>
              <a:t>Tyrosine kinase inhibitors (risk depends on profile of inhibition)</a:t>
            </a:r>
          </a:p>
          <a:p>
            <a:pPr lvl="1">
              <a:lnSpc>
                <a:spcPct val="100000"/>
              </a:lnSpc>
              <a:spcBef>
                <a:spcPts val="300"/>
              </a:spcBef>
            </a:pPr>
            <a:r>
              <a:rPr lang="en-US" sz="2000" dirty="0"/>
              <a:t>VEGF inhibitors</a:t>
            </a:r>
          </a:p>
          <a:p>
            <a:pPr lvl="1">
              <a:lnSpc>
                <a:spcPct val="100000"/>
              </a:lnSpc>
              <a:spcBef>
                <a:spcPts val="300"/>
              </a:spcBef>
            </a:pPr>
            <a:r>
              <a:rPr lang="en-US" sz="2000" dirty="0"/>
              <a:t>Immune checkpoint inhibitors - ICIs</a:t>
            </a:r>
          </a:p>
          <a:p>
            <a:pPr marL="457200" lvl="1" indent="0">
              <a:buNone/>
            </a:pPr>
            <a:r>
              <a:rPr lang="en-US" sz="2000" dirty="0">
                <a:solidFill>
                  <a:schemeClr val="bg1"/>
                </a:solidFill>
              </a:rPr>
              <a:t>(Armenian, SH et al, J Clin Oncol, 2017, Lyon AR et al, Eur J Heart Fail, 2020)</a:t>
            </a:r>
          </a:p>
        </p:txBody>
      </p:sp>
    </p:spTree>
    <p:extLst>
      <p:ext uri="{BB962C8B-B14F-4D97-AF65-F5344CB8AC3E}">
        <p14:creationId xmlns:p14="http://schemas.microsoft.com/office/powerpoint/2010/main" val="345521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AD22-10C0-9C46-8D27-8165A4225060}"/>
              </a:ext>
            </a:extLst>
          </p:cNvPr>
          <p:cNvSpPr>
            <a:spLocks noGrp="1"/>
          </p:cNvSpPr>
          <p:nvPr>
            <p:ph type="title"/>
          </p:nvPr>
        </p:nvSpPr>
        <p:spPr/>
        <p:txBody>
          <a:bodyPr>
            <a:normAutofit fontScale="90000"/>
          </a:bodyPr>
          <a:lstStyle/>
          <a:p>
            <a:r>
              <a:rPr lang="en-US" dirty="0"/>
              <a:t>Baseline assessment: Does LVEF before therapy with anthracyclines predict the risk of MACE?</a:t>
            </a:r>
          </a:p>
        </p:txBody>
      </p:sp>
      <p:pic>
        <p:nvPicPr>
          <p:cNvPr id="7" name="Picture 6" descr="A picture containing chart&#10;&#10;Description automatically generated">
            <a:extLst>
              <a:ext uri="{FF2B5EF4-FFF2-40B4-BE49-F238E27FC236}">
                <a16:creationId xmlns:a16="http://schemas.microsoft.com/office/drawing/2014/main" id="{D3A42315-DD1B-974D-99BE-CFBE6EA4C898}"/>
              </a:ext>
            </a:extLst>
          </p:cNvPr>
          <p:cNvPicPr>
            <a:picLocks noChangeAspect="1"/>
          </p:cNvPicPr>
          <p:nvPr/>
        </p:nvPicPr>
        <p:blipFill>
          <a:blip r:embed="rId3"/>
          <a:stretch>
            <a:fillRect/>
          </a:stretch>
        </p:blipFill>
        <p:spPr>
          <a:xfrm>
            <a:off x="3040550" y="1968804"/>
            <a:ext cx="5985721" cy="4084677"/>
          </a:xfrm>
          <a:prstGeom prst="rect">
            <a:avLst/>
          </a:prstGeom>
        </p:spPr>
      </p:pic>
      <p:sp>
        <p:nvSpPr>
          <p:cNvPr id="8" name="TextBox 7">
            <a:extLst>
              <a:ext uri="{FF2B5EF4-FFF2-40B4-BE49-F238E27FC236}">
                <a16:creationId xmlns:a16="http://schemas.microsoft.com/office/drawing/2014/main" id="{26308CF9-C945-A14B-B010-A7E06BDBECFB}"/>
              </a:ext>
            </a:extLst>
          </p:cNvPr>
          <p:cNvSpPr txBox="1"/>
          <p:nvPr/>
        </p:nvSpPr>
        <p:spPr>
          <a:xfrm>
            <a:off x="9296399" y="5543507"/>
            <a:ext cx="2858475" cy="369332"/>
          </a:xfrm>
          <a:prstGeom prst="rect">
            <a:avLst/>
          </a:prstGeom>
          <a:noFill/>
        </p:spPr>
        <p:txBody>
          <a:bodyPr wrap="none" rtlCol="0">
            <a:spAutoFit/>
          </a:bodyPr>
          <a:lstStyle/>
          <a:p>
            <a:r>
              <a:rPr lang="en-US" dirty="0"/>
              <a:t>Wang et al,  Am J Card, 2015</a:t>
            </a:r>
          </a:p>
        </p:txBody>
      </p:sp>
    </p:spTree>
    <p:extLst>
      <p:ext uri="{BB962C8B-B14F-4D97-AF65-F5344CB8AC3E}">
        <p14:creationId xmlns:p14="http://schemas.microsoft.com/office/powerpoint/2010/main" val="1231553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0D48-79E7-DD42-ABF9-DCDE0F383061}"/>
              </a:ext>
            </a:extLst>
          </p:cNvPr>
          <p:cNvSpPr>
            <a:spLocks noGrp="1"/>
          </p:cNvSpPr>
          <p:nvPr>
            <p:ph type="title"/>
          </p:nvPr>
        </p:nvSpPr>
        <p:spPr/>
        <p:txBody>
          <a:bodyPr>
            <a:normAutofit/>
          </a:bodyPr>
          <a:lstStyle/>
          <a:p>
            <a:r>
              <a:rPr lang="en-US" dirty="0"/>
              <a:t>Baseline assessment-Addition of GLS to 2D EF increases the chi-Square</a:t>
            </a:r>
          </a:p>
        </p:txBody>
      </p:sp>
      <p:pic>
        <p:nvPicPr>
          <p:cNvPr id="3" name="Picture 2" descr="Chart, bar chart&#10;&#10;Description automatically generated">
            <a:extLst>
              <a:ext uri="{FF2B5EF4-FFF2-40B4-BE49-F238E27FC236}">
                <a16:creationId xmlns:a16="http://schemas.microsoft.com/office/drawing/2014/main" id="{60A81D89-1D4E-874D-9F8F-25E3EAE2E49A}"/>
              </a:ext>
            </a:extLst>
          </p:cNvPr>
          <p:cNvPicPr>
            <a:picLocks noChangeAspect="1"/>
          </p:cNvPicPr>
          <p:nvPr/>
        </p:nvPicPr>
        <p:blipFill>
          <a:blip r:embed="rId3"/>
          <a:stretch>
            <a:fillRect/>
          </a:stretch>
        </p:blipFill>
        <p:spPr>
          <a:xfrm>
            <a:off x="7128118" y="2716781"/>
            <a:ext cx="3236341" cy="2287466"/>
          </a:xfrm>
          <a:prstGeom prst="rect">
            <a:avLst/>
          </a:prstGeom>
        </p:spPr>
      </p:pic>
      <p:pic>
        <p:nvPicPr>
          <p:cNvPr id="5" name="Picture 4" descr="Chart&#10;&#10;Description automatically generated">
            <a:extLst>
              <a:ext uri="{FF2B5EF4-FFF2-40B4-BE49-F238E27FC236}">
                <a16:creationId xmlns:a16="http://schemas.microsoft.com/office/drawing/2014/main" id="{9D4FDB70-1479-4F41-94AC-2BCE7D1EF29D}"/>
              </a:ext>
            </a:extLst>
          </p:cNvPr>
          <p:cNvPicPr>
            <a:picLocks noChangeAspect="1"/>
          </p:cNvPicPr>
          <p:nvPr/>
        </p:nvPicPr>
        <p:blipFill>
          <a:blip r:embed="rId4"/>
          <a:stretch>
            <a:fillRect/>
          </a:stretch>
        </p:blipFill>
        <p:spPr>
          <a:xfrm>
            <a:off x="2114061" y="1968500"/>
            <a:ext cx="3855941" cy="3822700"/>
          </a:xfrm>
          <a:prstGeom prst="rect">
            <a:avLst/>
          </a:prstGeom>
        </p:spPr>
      </p:pic>
      <p:sp>
        <p:nvSpPr>
          <p:cNvPr id="6" name="TextBox 5">
            <a:extLst>
              <a:ext uri="{FF2B5EF4-FFF2-40B4-BE49-F238E27FC236}">
                <a16:creationId xmlns:a16="http://schemas.microsoft.com/office/drawing/2014/main" id="{6D0F1D97-DA15-E34E-86B1-BCD5FF482529}"/>
              </a:ext>
            </a:extLst>
          </p:cNvPr>
          <p:cNvSpPr txBox="1"/>
          <p:nvPr/>
        </p:nvSpPr>
        <p:spPr>
          <a:xfrm>
            <a:off x="9296399" y="5543507"/>
            <a:ext cx="2858475" cy="369332"/>
          </a:xfrm>
          <a:prstGeom prst="rect">
            <a:avLst/>
          </a:prstGeom>
          <a:noFill/>
        </p:spPr>
        <p:txBody>
          <a:bodyPr wrap="none" rtlCol="0">
            <a:spAutoFit/>
          </a:bodyPr>
          <a:lstStyle/>
          <a:p>
            <a:r>
              <a:rPr lang="en-US" dirty="0"/>
              <a:t>Wang et al,  Am J Card, 2015</a:t>
            </a:r>
          </a:p>
        </p:txBody>
      </p:sp>
    </p:spTree>
    <p:extLst>
      <p:ext uri="{BB962C8B-B14F-4D97-AF65-F5344CB8AC3E}">
        <p14:creationId xmlns:p14="http://schemas.microsoft.com/office/powerpoint/2010/main" val="3427091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F3FA-A0C5-D546-941D-EE15B1C19358}"/>
              </a:ext>
            </a:extLst>
          </p:cNvPr>
          <p:cNvSpPr>
            <a:spLocks noGrp="1"/>
          </p:cNvSpPr>
          <p:nvPr>
            <p:ph type="title"/>
          </p:nvPr>
        </p:nvSpPr>
        <p:spPr>
          <a:xfrm>
            <a:off x="1451579" y="506557"/>
            <a:ext cx="9603275" cy="1347198"/>
          </a:xfrm>
        </p:spPr>
        <p:txBody>
          <a:bodyPr>
            <a:normAutofit fontScale="90000"/>
          </a:bodyPr>
          <a:lstStyle/>
          <a:p>
            <a:r>
              <a:rPr lang="en-US" dirty="0"/>
              <a:t>Baseline assessment: Global longitudinal strain as predictor MACE in </a:t>
            </a:r>
            <a:r>
              <a:rPr lang="en-US" dirty="0" err="1"/>
              <a:t>Antracycline</a:t>
            </a:r>
            <a:r>
              <a:rPr lang="en-US" dirty="0"/>
              <a:t>-based therapy in patients with borderline LVEF?</a:t>
            </a:r>
          </a:p>
        </p:txBody>
      </p:sp>
      <p:pic>
        <p:nvPicPr>
          <p:cNvPr id="3" name="New picture">
            <a:extLst>
              <a:ext uri="{FF2B5EF4-FFF2-40B4-BE49-F238E27FC236}">
                <a16:creationId xmlns:a16="http://schemas.microsoft.com/office/drawing/2014/main" id="{4103A9FA-591B-FF48-8001-9A9FE0236B0C}"/>
              </a:ext>
            </a:extLst>
          </p:cNvPr>
          <p:cNvPicPr/>
          <p:nvPr/>
        </p:nvPicPr>
        <p:blipFill rotWithShape="1">
          <a:blip r:embed="rId3"/>
          <a:srcRect l="49432"/>
          <a:stretch/>
        </p:blipFill>
        <p:spPr>
          <a:xfrm>
            <a:off x="2834902" y="2065131"/>
            <a:ext cx="4007438" cy="3368040"/>
          </a:xfrm>
          <a:prstGeom prst="rect">
            <a:avLst/>
          </a:prstGeom>
        </p:spPr>
      </p:pic>
      <p:sp>
        <p:nvSpPr>
          <p:cNvPr id="4" name="TextBox 3">
            <a:extLst>
              <a:ext uri="{FF2B5EF4-FFF2-40B4-BE49-F238E27FC236}">
                <a16:creationId xmlns:a16="http://schemas.microsoft.com/office/drawing/2014/main" id="{8CBF0B36-E753-1142-A712-1D766F09E17B}"/>
              </a:ext>
            </a:extLst>
          </p:cNvPr>
          <p:cNvSpPr txBox="1"/>
          <p:nvPr/>
        </p:nvSpPr>
        <p:spPr>
          <a:xfrm>
            <a:off x="1451579" y="6211669"/>
            <a:ext cx="4959114" cy="646331"/>
          </a:xfrm>
          <a:prstGeom prst="rect">
            <a:avLst/>
          </a:prstGeom>
          <a:noFill/>
        </p:spPr>
        <p:txBody>
          <a:bodyPr wrap="none" rtlCol="0">
            <a:spAutoFit/>
          </a:bodyPr>
          <a:lstStyle/>
          <a:p>
            <a:r>
              <a:rPr lang="en-US" dirty="0">
                <a:solidFill>
                  <a:schemeClr val="bg1"/>
                </a:solidFill>
              </a:rPr>
              <a:t>Mousavi et al, Eur Heart J Cardiovasc Imaging, 2015</a:t>
            </a:r>
          </a:p>
          <a:p>
            <a:r>
              <a:rPr lang="en-US" dirty="0"/>
              <a:t>.</a:t>
            </a:r>
          </a:p>
        </p:txBody>
      </p:sp>
      <p:sp>
        <p:nvSpPr>
          <p:cNvPr id="5" name="TextBox 4">
            <a:extLst>
              <a:ext uri="{FF2B5EF4-FFF2-40B4-BE49-F238E27FC236}">
                <a16:creationId xmlns:a16="http://schemas.microsoft.com/office/drawing/2014/main" id="{9BFCA9C0-4DF9-0640-84C1-5B00F620DDAB}"/>
              </a:ext>
            </a:extLst>
          </p:cNvPr>
          <p:cNvSpPr txBox="1"/>
          <p:nvPr/>
        </p:nvSpPr>
        <p:spPr>
          <a:xfrm>
            <a:off x="7619999" y="3297311"/>
            <a:ext cx="4478215" cy="369332"/>
          </a:xfrm>
          <a:prstGeom prst="rect">
            <a:avLst/>
          </a:prstGeom>
          <a:noFill/>
        </p:spPr>
        <p:txBody>
          <a:bodyPr wrap="square" rtlCol="0">
            <a:spAutoFit/>
          </a:bodyPr>
          <a:lstStyle/>
          <a:p>
            <a:r>
              <a:rPr lang="en-US" dirty="0"/>
              <a:t>Patients with LLN &lt; LVEF &lt; LLN + 5%</a:t>
            </a:r>
          </a:p>
        </p:txBody>
      </p:sp>
    </p:spTree>
    <p:extLst>
      <p:ext uri="{BB962C8B-B14F-4D97-AF65-F5344CB8AC3E}">
        <p14:creationId xmlns:p14="http://schemas.microsoft.com/office/powerpoint/2010/main" val="415897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D8BD-D2E1-EF49-84E1-359F7EF4AF9A}"/>
              </a:ext>
            </a:extLst>
          </p:cNvPr>
          <p:cNvSpPr>
            <a:spLocks noGrp="1"/>
          </p:cNvSpPr>
          <p:nvPr>
            <p:ph type="title"/>
          </p:nvPr>
        </p:nvSpPr>
        <p:spPr/>
        <p:txBody>
          <a:bodyPr/>
          <a:lstStyle/>
          <a:p>
            <a:r>
              <a:rPr lang="en-US" dirty="0"/>
              <a:t>Baseline assessment of GLS - Meta-analysis:  what is the cut-off?</a:t>
            </a:r>
          </a:p>
        </p:txBody>
      </p:sp>
      <p:sp>
        <p:nvSpPr>
          <p:cNvPr id="4" name="Text Placeholder 2">
            <a:extLst>
              <a:ext uri="{FF2B5EF4-FFF2-40B4-BE49-F238E27FC236}">
                <a16:creationId xmlns:a16="http://schemas.microsoft.com/office/drawing/2014/main" id="{A8217D9F-7D40-AE47-95DE-90E8CD0EC7F8}"/>
              </a:ext>
            </a:extLst>
          </p:cNvPr>
          <p:cNvSpPr txBox="1"/>
          <p:nvPr>
            <p:custDataLst>
              <p:tags r:id="rId1"/>
            </p:custDataLst>
          </p:nvPr>
        </p:nvSpPr>
        <p:spPr bwMode="auto">
          <a:xfrm>
            <a:off x="2056354" y="6540500"/>
            <a:ext cx="4196862"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err="1">
                <a:ln w="9525" cap="flat" cmpd="sng" algn="ctr">
                  <a:noFill/>
                  <a:prstDash val="solid"/>
                  <a:round/>
                  <a:headEnd type="none" w="med" len="med"/>
                  <a:tailEnd type="none" w="med" len="med"/>
                </a:ln>
                <a:solidFill>
                  <a:schemeClr val="bg1"/>
                </a:solidFill>
                <a:latin typeface="Helvetica" charset="0"/>
                <a:ea typeface="Arial"/>
                <a:cs typeface="Helvetica"/>
                <a:sym typeface="Wingdings"/>
              </a:rPr>
              <a:t>Oikonomou</a:t>
            </a:r>
            <a:r>
              <a:rPr lang="en-US" sz="1200" dirty="0">
                <a:ln w="9525" cap="flat" cmpd="sng" algn="ctr">
                  <a:noFill/>
                  <a:prstDash val="solid"/>
                  <a:round/>
                  <a:headEnd type="none" w="med" len="med"/>
                  <a:tailEnd type="none" w="med" len="med"/>
                </a:ln>
                <a:solidFill>
                  <a:schemeClr val="bg1"/>
                </a:solidFill>
                <a:latin typeface="Helvetica" charset="0"/>
                <a:ea typeface="Arial"/>
                <a:cs typeface="Helvetica"/>
                <a:sym typeface="Wingdings"/>
              </a:rPr>
              <a:t> et al, JAMA </a:t>
            </a:r>
            <a:r>
              <a:rPr lang="en-US" sz="1200" dirty="0" err="1">
                <a:ln w="9525" cap="flat" cmpd="sng" algn="ctr">
                  <a:noFill/>
                  <a:prstDash val="solid"/>
                  <a:round/>
                  <a:headEnd type="none" w="med" len="med"/>
                  <a:tailEnd type="none" w="med" len="med"/>
                </a:ln>
                <a:solidFill>
                  <a:schemeClr val="bg1"/>
                </a:solidFill>
                <a:latin typeface="Helvetica" charset="0"/>
                <a:ea typeface="Arial"/>
                <a:cs typeface="Helvetica"/>
                <a:sym typeface="Wingdings"/>
              </a:rPr>
              <a:t>Cardiol</a:t>
            </a:r>
            <a:r>
              <a:rPr lang="en-US" sz="1200" dirty="0">
                <a:ln w="9525" cap="flat" cmpd="sng" algn="ctr">
                  <a:noFill/>
                  <a:prstDash val="solid"/>
                  <a:round/>
                  <a:headEnd type="none" w="med" len="med"/>
                  <a:tailEnd type="none" w="med" len="med"/>
                </a:ln>
                <a:solidFill>
                  <a:schemeClr val="bg1"/>
                </a:solidFill>
                <a:latin typeface="Helvetica" charset="0"/>
                <a:ea typeface="Arial"/>
                <a:cs typeface="Helvetica"/>
                <a:sym typeface="Wingdings"/>
              </a:rPr>
              <a:t>. 2019;4(10):1007-1018</a:t>
            </a:r>
          </a:p>
        </p:txBody>
      </p:sp>
      <p:pic>
        <p:nvPicPr>
          <p:cNvPr id="6" name="Picture 5" descr="Table&#10;&#10;Description automatically generated">
            <a:extLst>
              <a:ext uri="{FF2B5EF4-FFF2-40B4-BE49-F238E27FC236}">
                <a16:creationId xmlns:a16="http://schemas.microsoft.com/office/drawing/2014/main" id="{87FEAD2C-B9F1-0F4B-B5E4-AD9CD05DAC8A}"/>
              </a:ext>
            </a:extLst>
          </p:cNvPr>
          <p:cNvPicPr>
            <a:picLocks noChangeAspect="1"/>
          </p:cNvPicPr>
          <p:nvPr/>
        </p:nvPicPr>
        <p:blipFill>
          <a:blip r:embed="rId4"/>
          <a:stretch>
            <a:fillRect/>
          </a:stretch>
        </p:blipFill>
        <p:spPr>
          <a:xfrm>
            <a:off x="2262094" y="1853754"/>
            <a:ext cx="8367806" cy="4358232"/>
          </a:xfrm>
          <a:prstGeom prst="rect">
            <a:avLst/>
          </a:prstGeom>
        </p:spPr>
      </p:pic>
      <p:cxnSp>
        <p:nvCxnSpPr>
          <p:cNvPr id="8" name="Straight Arrow Connector 7">
            <a:extLst>
              <a:ext uri="{FF2B5EF4-FFF2-40B4-BE49-F238E27FC236}">
                <a16:creationId xmlns:a16="http://schemas.microsoft.com/office/drawing/2014/main" id="{C18EF082-9E5D-734C-85C6-70D7C824187C}"/>
              </a:ext>
            </a:extLst>
          </p:cNvPr>
          <p:cNvCxnSpPr/>
          <p:nvPr/>
        </p:nvCxnSpPr>
        <p:spPr>
          <a:xfrm>
            <a:off x="4251960" y="5326380"/>
            <a:ext cx="73152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457B191-DA2C-034E-9286-FF5D3ECEDEFC}"/>
              </a:ext>
            </a:extLst>
          </p:cNvPr>
          <p:cNvCxnSpPr/>
          <p:nvPr/>
        </p:nvCxnSpPr>
        <p:spPr>
          <a:xfrm>
            <a:off x="4154785" y="3512820"/>
            <a:ext cx="73152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9AF354F-741E-2340-AF7B-54DFAE85C97C}"/>
              </a:ext>
            </a:extLst>
          </p:cNvPr>
          <p:cNvCxnSpPr/>
          <p:nvPr/>
        </p:nvCxnSpPr>
        <p:spPr>
          <a:xfrm>
            <a:off x="4154785" y="3779520"/>
            <a:ext cx="73152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061124-E647-B240-AF18-7575B6612E30}"/>
              </a:ext>
            </a:extLst>
          </p:cNvPr>
          <p:cNvCxnSpPr/>
          <p:nvPr/>
        </p:nvCxnSpPr>
        <p:spPr>
          <a:xfrm>
            <a:off x="4154785" y="3646170"/>
            <a:ext cx="73152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F6FBAF-6664-D145-A9E4-96E6DE8F5C65}"/>
              </a:ext>
            </a:extLst>
          </p:cNvPr>
          <p:cNvCxnSpPr/>
          <p:nvPr/>
        </p:nvCxnSpPr>
        <p:spPr>
          <a:xfrm>
            <a:off x="4255770" y="5593080"/>
            <a:ext cx="73152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 name="Frame 2">
            <a:extLst>
              <a:ext uri="{FF2B5EF4-FFF2-40B4-BE49-F238E27FC236}">
                <a16:creationId xmlns:a16="http://schemas.microsoft.com/office/drawing/2014/main" id="{B159E6D9-282F-D94E-8D23-CD550E84F5E6}"/>
              </a:ext>
            </a:extLst>
          </p:cNvPr>
          <p:cNvSpPr/>
          <p:nvPr/>
        </p:nvSpPr>
        <p:spPr>
          <a:xfrm>
            <a:off x="2203450" y="2228850"/>
            <a:ext cx="1117600" cy="254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F2C570-3E16-ED41-99B4-79AF67DBC7FF}"/>
              </a:ext>
            </a:extLst>
          </p:cNvPr>
          <p:cNvSpPr/>
          <p:nvPr/>
        </p:nvSpPr>
        <p:spPr>
          <a:xfrm>
            <a:off x="2203450" y="2603946"/>
            <a:ext cx="1117600" cy="254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990AFAF8-FE87-B941-B15C-E5F3C2BB1E12}"/>
              </a:ext>
            </a:extLst>
          </p:cNvPr>
          <p:cNvSpPr/>
          <p:nvPr/>
        </p:nvSpPr>
        <p:spPr>
          <a:xfrm>
            <a:off x="2203450" y="4572223"/>
            <a:ext cx="1219200" cy="254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72691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5CCB-F000-6049-AC11-AD8C51C89422}"/>
              </a:ext>
            </a:extLst>
          </p:cNvPr>
          <p:cNvSpPr>
            <a:spLocks noGrp="1"/>
          </p:cNvSpPr>
          <p:nvPr>
            <p:ph type="title"/>
          </p:nvPr>
        </p:nvSpPr>
        <p:spPr/>
        <p:txBody>
          <a:bodyPr>
            <a:normAutofit fontScale="90000"/>
          </a:bodyPr>
          <a:lstStyle/>
          <a:p>
            <a:r>
              <a:rPr lang="en-US" dirty="0"/>
              <a:t>Question 1:</a:t>
            </a:r>
            <a:br>
              <a:rPr lang="en-US" dirty="0"/>
            </a:br>
            <a:r>
              <a:rPr lang="en-US" dirty="0"/>
              <a:t>Is a TTE indicated and what should be included?</a:t>
            </a:r>
            <a:br>
              <a:rPr lang="en-US" dirty="0"/>
            </a:br>
            <a:endParaRPr lang="en-US" dirty="0"/>
          </a:p>
        </p:txBody>
      </p:sp>
      <p:sp>
        <p:nvSpPr>
          <p:cNvPr id="3" name="Title 1">
            <a:extLst>
              <a:ext uri="{FF2B5EF4-FFF2-40B4-BE49-F238E27FC236}">
                <a16:creationId xmlns:a16="http://schemas.microsoft.com/office/drawing/2014/main" id="{C0F71ADD-3EC7-1343-B778-B284C9351F5F}"/>
              </a:ext>
            </a:extLst>
          </p:cNvPr>
          <p:cNvSpPr txBox="1">
            <a:spLocks/>
          </p:cNvSpPr>
          <p:nvPr/>
        </p:nvSpPr>
        <p:spPr>
          <a:xfrm>
            <a:off x="1294362" y="1853754"/>
            <a:ext cx="9603275" cy="104923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sp>
        <p:nvSpPr>
          <p:cNvPr id="4" name="Content Placeholder 2">
            <a:extLst>
              <a:ext uri="{FF2B5EF4-FFF2-40B4-BE49-F238E27FC236}">
                <a16:creationId xmlns:a16="http://schemas.microsoft.com/office/drawing/2014/main" id="{FEB9FDFD-AA92-3846-AC37-6D215EE9AB7B}"/>
              </a:ext>
            </a:extLst>
          </p:cNvPr>
          <p:cNvSpPr txBox="1">
            <a:spLocks/>
          </p:cNvSpPr>
          <p:nvPr/>
        </p:nvSpPr>
        <p:spPr>
          <a:xfrm>
            <a:off x="1451579" y="2015732"/>
            <a:ext cx="9603275" cy="4235981"/>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buFont typeface="+mj-lt"/>
              <a:buAutoNum type="alphaUcPeriod"/>
            </a:pPr>
            <a:r>
              <a:rPr lang="en-US" sz="2400" dirty="0"/>
              <a:t>All patients undergoing the chemotherapy with anthracyclines should have a baseline TTE.</a:t>
            </a:r>
          </a:p>
          <a:p>
            <a:pPr marL="457200" indent="-457200">
              <a:buFont typeface="+mj-lt"/>
              <a:buAutoNum type="alphaUcPeriod"/>
            </a:pPr>
            <a:r>
              <a:rPr lang="en-US" sz="2400" dirty="0"/>
              <a:t>The study should include an assessment of diastolic function because baseline diastolic dysfunction (Grade II or higher) increases the risk of MACE during chemotherapy with anthracycline.</a:t>
            </a:r>
          </a:p>
          <a:p>
            <a:pPr marL="457200" indent="-457200">
              <a:buFont typeface="+mj-lt"/>
              <a:buAutoNum type="alphaUcPeriod"/>
            </a:pPr>
            <a:r>
              <a:rPr lang="en-US" sz="2400" dirty="0">
                <a:solidFill>
                  <a:srgbClr val="C00000"/>
                </a:solidFill>
              </a:rPr>
              <a:t>The study should include an assessment of global longitudinal strain (GLS) because its addition to 2D LVEF significantly and incrementally improves the prediction of MACE compared with the clinical risk factors.</a:t>
            </a:r>
          </a:p>
          <a:p>
            <a:pPr marL="457200" indent="-457200">
              <a:buFont typeface="+mj-lt"/>
              <a:buAutoNum type="alphaUcPeriod"/>
            </a:pPr>
            <a:r>
              <a:rPr lang="en-US" sz="2400" dirty="0"/>
              <a:t>The study should include an assessment of circumferential stain because abnormal values have a high positive predictor value for MACE.</a:t>
            </a:r>
          </a:p>
          <a:p>
            <a:pPr marL="457200" indent="-457200">
              <a:buFont typeface="+mj-lt"/>
              <a:buAutoNum type="alphaUcPeriod"/>
            </a:pPr>
            <a:endParaRPr lang="en-US" sz="2400" dirty="0"/>
          </a:p>
          <a:p>
            <a:pPr marL="457200" indent="-457200">
              <a:buFont typeface="+mj-lt"/>
              <a:buAutoNum type="alphaUcPeriod"/>
            </a:pPr>
            <a:endParaRPr lang="en-US" dirty="0"/>
          </a:p>
          <a:p>
            <a:pPr marL="457200" indent="-457200">
              <a:buFont typeface="+mj-lt"/>
              <a:buAutoNum type="alphaUcPeriod"/>
            </a:pPr>
            <a:endParaRPr lang="en-US" dirty="0"/>
          </a:p>
        </p:txBody>
      </p:sp>
    </p:spTree>
    <p:extLst>
      <p:ext uri="{BB962C8B-B14F-4D97-AF65-F5344CB8AC3E}">
        <p14:creationId xmlns:p14="http://schemas.microsoft.com/office/powerpoint/2010/main" val="353960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FE2827-88AF-894F-881C-2EFF7480DD0A}"/>
              </a:ext>
            </a:extLst>
          </p:cNvPr>
          <p:cNvSpPr txBox="1">
            <a:spLocks/>
          </p:cNvSpPr>
          <p:nvPr/>
        </p:nvSpPr>
        <p:spPr>
          <a:xfrm>
            <a:off x="1451579" y="588285"/>
            <a:ext cx="9603275" cy="162417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Question 2: </a:t>
            </a:r>
            <a:br>
              <a:rPr lang="en-US" dirty="0"/>
            </a:br>
            <a:r>
              <a:rPr lang="en-US" dirty="0"/>
              <a:t>The strain curves in this picture are LEAST likely to be which of the following?</a:t>
            </a:r>
            <a:br>
              <a:rPr lang="en-US" dirty="0"/>
            </a:br>
            <a:endParaRPr lang="en-US" dirty="0"/>
          </a:p>
        </p:txBody>
      </p:sp>
      <p:sp>
        <p:nvSpPr>
          <p:cNvPr id="4" name="Content Placeholder 2">
            <a:extLst>
              <a:ext uri="{FF2B5EF4-FFF2-40B4-BE49-F238E27FC236}">
                <a16:creationId xmlns:a16="http://schemas.microsoft.com/office/drawing/2014/main" id="{4DF0EBAA-AC3D-3441-9DC7-1639AAB23870}"/>
              </a:ext>
            </a:extLst>
          </p:cNvPr>
          <p:cNvSpPr txBox="1">
            <a:spLocks/>
          </p:cNvSpPr>
          <p:nvPr/>
        </p:nvSpPr>
        <p:spPr>
          <a:xfrm>
            <a:off x="1451579" y="2015732"/>
            <a:ext cx="4288821" cy="34506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dirty="0"/>
              <a:t>The strain curves in this picture are LEAST likely to be which of the following?</a:t>
            </a:r>
          </a:p>
          <a:p>
            <a:pPr marL="457200" indent="-457200">
              <a:buFont typeface="+mj-lt"/>
              <a:buAutoNum type="alphaUcPeriod"/>
            </a:pPr>
            <a:r>
              <a:rPr lang="en-US" dirty="0">
                <a:solidFill>
                  <a:srgbClr val="C00000"/>
                </a:solidFill>
              </a:rPr>
              <a:t>Radial strain.</a:t>
            </a:r>
          </a:p>
          <a:p>
            <a:pPr marL="457200" indent="-457200">
              <a:buFont typeface="+mj-lt"/>
              <a:buAutoNum type="alphaUcPeriod"/>
            </a:pPr>
            <a:r>
              <a:rPr lang="en-US" dirty="0"/>
              <a:t>Longitudinal strain.</a:t>
            </a:r>
          </a:p>
          <a:p>
            <a:pPr marL="457200" indent="-457200">
              <a:buFont typeface="+mj-lt"/>
              <a:buAutoNum type="alphaUcPeriod"/>
            </a:pPr>
            <a:r>
              <a:rPr lang="en-US" dirty="0"/>
              <a:t>Circumferential strain.</a:t>
            </a:r>
          </a:p>
          <a:p>
            <a:pPr marL="457200" indent="-457200">
              <a:buFont typeface="+mj-lt"/>
              <a:buAutoNum type="alphaUcPeriod"/>
            </a:pPr>
            <a:r>
              <a:rPr lang="en-US" dirty="0"/>
              <a:t>B and C.</a:t>
            </a:r>
          </a:p>
          <a:p>
            <a:endParaRPr lang="en-US" dirty="0"/>
          </a:p>
        </p:txBody>
      </p:sp>
      <p:pic>
        <p:nvPicPr>
          <p:cNvPr id="5" name="Picture 4">
            <a:extLst>
              <a:ext uri="{FF2B5EF4-FFF2-40B4-BE49-F238E27FC236}">
                <a16:creationId xmlns:a16="http://schemas.microsoft.com/office/drawing/2014/main" id="{DA427F94-BAC1-4A45-A290-CD7B8AF52DA7}"/>
              </a:ext>
            </a:extLst>
          </p:cNvPr>
          <p:cNvPicPr>
            <a:picLocks noChangeAspect="1"/>
          </p:cNvPicPr>
          <p:nvPr/>
        </p:nvPicPr>
        <p:blipFill>
          <a:blip r:embed="rId3"/>
          <a:stretch>
            <a:fillRect/>
          </a:stretch>
        </p:blipFill>
        <p:spPr>
          <a:xfrm>
            <a:off x="6358518" y="1716823"/>
            <a:ext cx="5295900" cy="4762500"/>
          </a:xfrm>
          <a:prstGeom prst="rect">
            <a:avLst/>
          </a:prstGeom>
        </p:spPr>
      </p:pic>
      <p:sp>
        <p:nvSpPr>
          <p:cNvPr id="6" name="TextBox 5">
            <a:extLst>
              <a:ext uri="{FF2B5EF4-FFF2-40B4-BE49-F238E27FC236}">
                <a16:creationId xmlns:a16="http://schemas.microsoft.com/office/drawing/2014/main" id="{2081F402-8D8E-4C4A-927D-AFD5762329CE}"/>
              </a:ext>
            </a:extLst>
          </p:cNvPr>
          <p:cNvSpPr txBox="1"/>
          <p:nvPr/>
        </p:nvSpPr>
        <p:spPr>
          <a:xfrm>
            <a:off x="8807741" y="6479323"/>
            <a:ext cx="2846677" cy="369332"/>
          </a:xfrm>
          <a:prstGeom prst="rect">
            <a:avLst/>
          </a:prstGeom>
          <a:noFill/>
        </p:spPr>
        <p:txBody>
          <a:bodyPr wrap="none" rtlCol="0">
            <a:spAutoFit/>
          </a:bodyPr>
          <a:lstStyle/>
          <a:p>
            <a:r>
              <a:rPr lang="en-US" dirty="0" err="1">
                <a:solidFill>
                  <a:schemeClr val="bg1"/>
                </a:solidFill>
              </a:rPr>
              <a:t>Thavendiranathan</a:t>
            </a:r>
            <a:r>
              <a:rPr lang="en-US" dirty="0">
                <a:solidFill>
                  <a:schemeClr val="bg1"/>
                </a:solidFill>
              </a:rPr>
              <a:t> et al, 2014</a:t>
            </a:r>
          </a:p>
        </p:txBody>
      </p:sp>
    </p:spTree>
    <p:extLst>
      <p:ext uri="{BB962C8B-B14F-4D97-AF65-F5344CB8AC3E}">
        <p14:creationId xmlns:p14="http://schemas.microsoft.com/office/powerpoint/2010/main" val="337299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35B0-3724-BE4E-8CCC-AA9E67C80D80}"/>
              </a:ext>
            </a:extLst>
          </p:cNvPr>
          <p:cNvSpPr txBox="1">
            <a:spLocks/>
          </p:cNvSpPr>
          <p:nvPr/>
        </p:nvSpPr>
        <p:spPr>
          <a:xfrm>
            <a:off x="1451579" y="255777"/>
            <a:ext cx="9603275" cy="2065392"/>
          </a:xfrm>
          <a:prstGeom prst="rect">
            <a:avLst/>
          </a:prstGeom>
        </p:spPr>
        <p:txBody>
          <a:bodyPr>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Question 3:</a:t>
            </a:r>
            <a:br>
              <a:rPr lang="en-US" dirty="0"/>
            </a:br>
            <a:r>
              <a:rPr lang="en-US" dirty="0"/>
              <a:t>Which of the following is considered a normal global longitudinal strain (GLS)  value?</a:t>
            </a:r>
          </a:p>
        </p:txBody>
      </p:sp>
      <p:sp>
        <p:nvSpPr>
          <p:cNvPr id="3" name="Content Placeholder 2">
            <a:extLst>
              <a:ext uri="{FF2B5EF4-FFF2-40B4-BE49-F238E27FC236}">
                <a16:creationId xmlns:a16="http://schemas.microsoft.com/office/drawing/2014/main" id="{484941B4-E7CA-AA48-B8D1-471C1781E7C3}"/>
              </a:ext>
            </a:extLst>
          </p:cNvPr>
          <p:cNvSpPr txBox="1">
            <a:spLocks/>
          </p:cNvSpPr>
          <p:nvPr/>
        </p:nvSpPr>
        <p:spPr>
          <a:xfrm>
            <a:off x="1451579" y="2424974"/>
            <a:ext cx="9603275" cy="34506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buFont typeface="+mj-lt"/>
              <a:buAutoNum type="alphaUcPeriod"/>
            </a:pPr>
            <a:r>
              <a:rPr lang="en-US" sz="2400" dirty="0"/>
              <a:t>- 14%</a:t>
            </a:r>
          </a:p>
          <a:p>
            <a:pPr marL="457200" indent="-457200">
              <a:buFont typeface="+mj-lt"/>
              <a:buAutoNum type="alphaUcPeriod"/>
            </a:pPr>
            <a:r>
              <a:rPr lang="en-US" sz="2400" dirty="0"/>
              <a:t>- 20%</a:t>
            </a:r>
          </a:p>
          <a:p>
            <a:pPr marL="457200" indent="-457200">
              <a:buFont typeface="+mj-lt"/>
              <a:buAutoNum type="alphaUcPeriod"/>
            </a:pPr>
            <a:r>
              <a:rPr lang="en-US" sz="2400" dirty="0"/>
              <a:t>Normal GLS value as indicated by the vendor</a:t>
            </a:r>
          </a:p>
          <a:p>
            <a:pPr marL="457200" indent="-457200">
              <a:buFont typeface="+mj-lt"/>
              <a:buAutoNum type="alphaUcPeriod"/>
            </a:pPr>
            <a:r>
              <a:rPr lang="en-US" sz="2400" dirty="0">
                <a:solidFill>
                  <a:srgbClr val="C00000"/>
                </a:solidFill>
              </a:rPr>
              <a:t>B and C.</a:t>
            </a:r>
          </a:p>
        </p:txBody>
      </p:sp>
    </p:spTree>
    <p:extLst>
      <p:ext uri="{BB962C8B-B14F-4D97-AF65-F5344CB8AC3E}">
        <p14:creationId xmlns:p14="http://schemas.microsoft.com/office/powerpoint/2010/main" val="253862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71D3-EC48-7B4A-88D1-6D7791626C31}"/>
              </a:ext>
            </a:extLst>
          </p:cNvPr>
          <p:cNvSpPr>
            <a:spLocks noGrp="1"/>
          </p:cNvSpPr>
          <p:nvPr>
            <p:ph type="ctrTitle"/>
          </p:nvPr>
        </p:nvSpPr>
        <p:spPr>
          <a:xfrm>
            <a:off x="2417779" y="802298"/>
            <a:ext cx="8637073" cy="2626702"/>
          </a:xfrm>
        </p:spPr>
        <p:txBody>
          <a:bodyPr>
            <a:normAutofit fontScale="90000"/>
          </a:bodyPr>
          <a:lstStyle/>
          <a:p>
            <a:r>
              <a:rPr lang="en-US" dirty="0"/>
              <a:t>echocardiography in cardio-oncology</a:t>
            </a:r>
          </a:p>
        </p:txBody>
      </p:sp>
      <p:sp>
        <p:nvSpPr>
          <p:cNvPr id="3" name="Content Placeholder 2">
            <a:extLst>
              <a:ext uri="{FF2B5EF4-FFF2-40B4-BE49-F238E27FC236}">
                <a16:creationId xmlns:a16="http://schemas.microsoft.com/office/drawing/2014/main" id="{C0CBB45B-1296-1E4D-9371-23473F250A6F}"/>
              </a:ext>
            </a:extLst>
          </p:cNvPr>
          <p:cNvSpPr>
            <a:spLocks noGrp="1"/>
          </p:cNvSpPr>
          <p:nvPr>
            <p:ph type="subTitle" idx="1"/>
          </p:nvPr>
        </p:nvSpPr>
        <p:spPr>
          <a:xfrm>
            <a:off x="2417780" y="3531204"/>
            <a:ext cx="8637072" cy="1945257"/>
          </a:xfrm>
        </p:spPr>
        <p:txBody>
          <a:bodyPr>
            <a:normAutofit/>
          </a:bodyPr>
          <a:lstStyle/>
          <a:p>
            <a:r>
              <a:rPr lang="en-US" sz="4000" dirty="0"/>
              <a:t>Surveillance during therapy</a:t>
            </a:r>
          </a:p>
        </p:txBody>
      </p:sp>
    </p:spTree>
    <p:extLst>
      <p:ext uri="{BB962C8B-B14F-4D97-AF65-F5344CB8AC3E}">
        <p14:creationId xmlns:p14="http://schemas.microsoft.com/office/powerpoint/2010/main" val="4238620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09E0-1E6A-6B4C-B9E0-5C7452601867}"/>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C260B804-1D0E-074E-9C60-890D5B96DCA2}"/>
              </a:ext>
            </a:extLst>
          </p:cNvPr>
          <p:cNvSpPr>
            <a:spLocks noGrp="1"/>
          </p:cNvSpPr>
          <p:nvPr>
            <p:ph idx="1"/>
          </p:nvPr>
        </p:nvSpPr>
        <p:spPr>
          <a:xfrm>
            <a:off x="1451579" y="2015732"/>
            <a:ext cx="9603275" cy="4255859"/>
          </a:xfrm>
        </p:spPr>
        <p:txBody>
          <a:bodyPr>
            <a:normAutofit/>
          </a:bodyPr>
          <a:lstStyle/>
          <a:p>
            <a:pPr>
              <a:lnSpc>
                <a:spcPct val="100000"/>
              </a:lnSpc>
            </a:pPr>
            <a:r>
              <a:rPr lang="en-US" sz="2400" dirty="0"/>
              <a:t>Chief complaint: asymptomatic decline in LV function</a:t>
            </a:r>
          </a:p>
          <a:p>
            <a:pPr>
              <a:lnSpc>
                <a:spcPct val="100000"/>
              </a:lnSpc>
            </a:pPr>
            <a:r>
              <a:rPr lang="en-US" sz="2400" dirty="0"/>
              <a:t>right-sided breast cancer, cT2 N0 , Her2 +, ER/PR +, hypertension, S/p right-sided mastectomy and sentinel lymph node biopsy,</a:t>
            </a:r>
          </a:p>
          <a:p>
            <a:pPr>
              <a:lnSpc>
                <a:spcPct val="100000"/>
              </a:lnSpc>
            </a:pPr>
            <a:r>
              <a:rPr lang="en-US" sz="2400" dirty="0"/>
              <a:t>Undergoing neo-adjuvant therapy with APT regimen (Adjuvant Paclitaxel and Trastuzumab: </a:t>
            </a:r>
          </a:p>
          <a:p>
            <a:pPr lvl="1">
              <a:lnSpc>
                <a:spcPct val="100000"/>
              </a:lnSpc>
            </a:pPr>
            <a:r>
              <a:rPr lang="en-US" sz="2000" dirty="0"/>
              <a:t>paclitaxel plus trastuzumab weekly for 12 weeks, </a:t>
            </a:r>
          </a:p>
          <a:p>
            <a:pPr lvl="1">
              <a:lnSpc>
                <a:spcPct val="100000"/>
              </a:lnSpc>
            </a:pPr>
            <a:r>
              <a:rPr lang="en-US" sz="2000" dirty="0"/>
              <a:t>followed by 9 months of trastuzumab every 3 weeks.</a:t>
            </a:r>
          </a:p>
          <a:p>
            <a:pPr>
              <a:lnSpc>
                <a:spcPct val="100000"/>
              </a:lnSpc>
            </a:pPr>
            <a:r>
              <a:rPr lang="en-US" sz="2600" dirty="0"/>
              <a:t>After the first 12 weeks, a TTE is ordered:</a:t>
            </a:r>
          </a:p>
          <a:p>
            <a:pPr lvl="1">
              <a:lnSpc>
                <a:spcPct val="100000"/>
              </a:lnSpc>
            </a:pPr>
            <a:r>
              <a:rPr lang="en-US" sz="2000" dirty="0"/>
              <a:t>2D LVEF has decreased from 61% to 49%,</a:t>
            </a:r>
          </a:p>
          <a:p>
            <a:pPr lvl="1">
              <a:lnSpc>
                <a:spcPct val="100000"/>
              </a:lnSpc>
            </a:pPr>
            <a:r>
              <a:rPr lang="en-US" sz="2000" dirty="0"/>
              <a:t>GLS 14.5% (no previous reading).</a:t>
            </a:r>
          </a:p>
          <a:p>
            <a:endParaRPr lang="en-US" dirty="0"/>
          </a:p>
        </p:txBody>
      </p:sp>
    </p:spTree>
    <p:extLst>
      <p:ext uri="{BB962C8B-B14F-4D97-AF65-F5344CB8AC3E}">
        <p14:creationId xmlns:p14="http://schemas.microsoft.com/office/powerpoint/2010/main" val="6735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DEBC-C7A5-6848-8E54-0795C7AD6761}"/>
              </a:ext>
            </a:extLst>
          </p:cNvPr>
          <p:cNvSpPr>
            <a:spLocks noGrp="1"/>
          </p:cNvSpPr>
          <p:nvPr>
            <p:ph type="title"/>
          </p:nvPr>
        </p:nvSpPr>
        <p:spPr/>
        <p:txBody>
          <a:bodyPr>
            <a:noAutofit/>
          </a:bodyPr>
          <a:lstStyle/>
          <a:p>
            <a:r>
              <a:rPr lang="en-US" sz="3600" dirty="0"/>
              <a:t>echocardiography in cardio-oncology</a:t>
            </a:r>
          </a:p>
        </p:txBody>
      </p:sp>
      <p:sp>
        <p:nvSpPr>
          <p:cNvPr id="3" name="Content Placeholder 2">
            <a:extLst>
              <a:ext uri="{FF2B5EF4-FFF2-40B4-BE49-F238E27FC236}">
                <a16:creationId xmlns:a16="http://schemas.microsoft.com/office/drawing/2014/main" id="{C2D141F4-BF98-914D-AA94-91FBF16281C3}"/>
              </a:ext>
            </a:extLst>
          </p:cNvPr>
          <p:cNvSpPr>
            <a:spLocks noGrp="1"/>
          </p:cNvSpPr>
          <p:nvPr>
            <p:ph idx="1"/>
          </p:nvPr>
        </p:nvSpPr>
        <p:spPr>
          <a:xfrm>
            <a:off x="1451579" y="1853754"/>
            <a:ext cx="9603275" cy="4619530"/>
          </a:xfrm>
        </p:spPr>
        <p:txBody>
          <a:bodyPr/>
          <a:lstStyle/>
          <a:p>
            <a:r>
              <a:rPr lang="en-US" sz="2800" dirty="0"/>
              <a:t>Which adverse events can echocardiography detect:</a:t>
            </a:r>
          </a:p>
          <a:p>
            <a:pPr marL="914400" lvl="1" indent="-457200">
              <a:buFont typeface="+mj-lt"/>
              <a:buAutoNum type="arabicPeriod"/>
            </a:pPr>
            <a:r>
              <a:rPr lang="en-US" sz="2800" dirty="0"/>
              <a:t>LV dysfunction/cardiomyopathy</a:t>
            </a:r>
          </a:p>
          <a:p>
            <a:pPr lvl="2"/>
            <a:r>
              <a:rPr lang="en-US" sz="2400" dirty="0"/>
              <a:t>Anthracyclines, HER2R antagonists, tyrosine kinase inhibitors (TKI), radiation therapy</a:t>
            </a:r>
          </a:p>
          <a:p>
            <a:pPr marL="800100" lvl="1" indent="-342900">
              <a:buFont typeface="+mj-lt"/>
              <a:buAutoNum type="arabicPeriod"/>
            </a:pPr>
            <a:r>
              <a:rPr lang="en-US" sz="2800" dirty="0"/>
              <a:t>Immunotherapy-induced myocarditis</a:t>
            </a:r>
          </a:p>
          <a:p>
            <a:pPr marL="800100" lvl="1" indent="-342900">
              <a:buFont typeface="+mj-lt"/>
              <a:buAutoNum type="arabicPeriod"/>
            </a:pPr>
            <a:r>
              <a:rPr lang="en-US" sz="2800" dirty="0"/>
              <a:t>Valvular heart disease</a:t>
            </a:r>
          </a:p>
          <a:p>
            <a:pPr marL="800100" lvl="1" indent="-342900">
              <a:buFont typeface="+mj-lt"/>
              <a:buAutoNum type="arabicPeriod"/>
            </a:pPr>
            <a:r>
              <a:rPr lang="en-US" sz="2800" dirty="0"/>
              <a:t>Pericardial disease</a:t>
            </a:r>
          </a:p>
        </p:txBody>
      </p:sp>
    </p:spTree>
    <p:extLst>
      <p:ext uri="{BB962C8B-B14F-4D97-AF65-F5344CB8AC3E}">
        <p14:creationId xmlns:p14="http://schemas.microsoft.com/office/powerpoint/2010/main" val="33430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46FDF-73A9-E743-8B9B-BD48D6E209C9}"/>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7B44D8DE-66AA-594C-9781-D3146ECA95A6}"/>
              </a:ext>
            </a:extLst>
          </p:cNvPr>
          <p:cNvSpPr>
            <a:spLocks noGrp="1"/>
          </p:cNvSpPr>
          <p:nvPr>
            <p:ph idx="1"/>
          </p:nvPr>
        </p:nvSpPr>
        <p:spPr/>
        <p:txBody>
          <a:bodyPr/>
          <a:lstStyle/>
          <a:p>
            <a:r>
              <a:rPr lang="en-US" dirty="0"/>
              <a:t>Other Medical History: Hypertension.</a:t>
            </a:r>
          </a:p>
          <a:p>
            <a:r>
              <a:rPr lang="en-US" dirty="0"/>
              <a:t>Age: 55</a:t>
            </a:r>
          </a:p>
          <a:p>
            <a:r>
              <a:rPr lang="en-US" dirty="0"/>
              <a:t>Gender:  Female</a:t>
            </a:r>
          </a:p>
          <a:p>
            <a:r>
              <a:rPr lang="en-US" dirty="0"/>
              <a:t>VS: 154/85 mmHg, 74/min</a:t>
            </a:r>
          </a:p>
          <a:p>
            <a:r>
              <a:rPr lang="en-US" dirty="0"/>
              <a:t>Cardiac Exam: Normal heart sounds, no murmurs</a:t>
            </a:r>
          </a:p>
          <a:p>
            <a:r>
              <a:rPr lang="en-US" dirty="0"/>
              <a:t>Abdomen: Normal</a:t>
            </a:r>
          </a:p>
          <a:p>
            <a:r>
              <a:rPr lang="en-US" dirty="0"/>
              <a:t>Extremities:  No edema</a:t>
            </a:r>
          </a:p>
          <a:p>
            <a:endParaRPr lang="en-US" dirty="0"/>
          </a:p>
        </p:txBody>
      </p:sp>
    </p:spTree>
    <p:extLst>
      <p:ext uri="{BB962C8B-B14F-4D97-AF65-F5344CB8AC3E}">
        <p14:creationId xmlns:p14="http://schemas.microsoft.com/office/powerpoint/2010/main" val="3841825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llan ef.mp4" descr="allan ef.mp4">
            <a:hlinkClick r:id="" action="ppaction://media"/>
            <a:extLst>
              <a:ext uri="{FF2B5EF4-FFF2-40B4-BE49-F238E27FC236}">
                <a16:creationId xmlns:a16="http://schemas.microsoft.com/office/drawing/2014/main" id="{667309A1-59C6-0F43-AE01-17A8C1C291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47177" y="643467"/>
            <a:ext cx="6497646" cy="4873234"/>
          </a:xfrm>
          <a:prstGeom prst="rect">
            <a:avLst/>
          </a:prstGeom>
        </p:spPr>
      </p:pic>
    </p:spTree>
    <p:extLst>
      <p:ext uri="{BB962C8B-B14F-4D97-AF65-F5344CB8AC3E}">
        <p14:creationId xmlns:p14="http://schemas.microsoft.com/office/powerpoint/2010/main" val="261853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sunburst chart&#10;&#10;Description automatically generated">
            <a:extLst>
              <a:ext uri="{FF2B5EF4-FFF2-40B4-BE49-F238E27FC236}">
                <a16:creationId xmlns:a16="http://schemas.microsoft.com/office/drawing/2014/main" id="{FBF48006-2D54-1642-B9CF-ACFF95E9EF8D}"/>
              </a:ext>
            </a:extLst>
          </p:cNvPr>
          <p:cNvPicPr>
            <a:picLocks noGrp="1" noChangeAspect="1"/>
          </p:cNvPicPr>
          <p:nvPr>
            <p:ph idx="1"/>
          </p:nvPr>
        </p:nvPicPr>
        <p:blipFill>
          <a:blip r:embed="rId3"/>
          <a:stretch>
            <a:fillRect/>
          </a:stretch>
        </p:blipFill>
        <p:spPr>
          <a:xfrm>
            <a:off x="3659383" y="643467"/>
            <a:ext cx="4873234" cy="4873234"/>
          </a:xfrm>
          <a:prstGeom prst="rect">
            <a:avLst/>
          </a:prstGeom>
        </p:spPr>
      </p:pic>
    </p:spTree>
    <p:extLst>
      <p:ext uri="{BB962C8B-B14F-4D97-AF65-F5344CB8AC3E}">
        <p14:creationId xmlns:p14="http://schemas.microsoft.com/office/powerpoint/2010/main" val="306833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C9D5-0D56-0649-A4AE-5F1AD681AA86}"/>
              </a:ext>
            </a:extLst>
          </p:cNvPr>
          <p:cNvSpPr>
            <a:spLocks noGrp="1"/>
          </p:cNvSpPr>
          <p:nvPr>
            <p:ph type="title"/>
          </p:nvPr>
        </p:nvSpPr>
        <p:spPr>
          <a:xfrm>
            <a:off x="1451578" y="247506"/>
            <a:ext cx="9603275" cy="1278258"/>
          </a:xfrm>
        </p:spPr>
        <p:txBody>
          <a:bodyPr>
            <a:normAutofit fontScale="90000"/>
          </a:bodyPr>
          <a:lstStyle/>
          <a:p>
            <a:r>
              <a:rPr lang="en-US" dirty="0"/>
              <a:t>Question 4:</a:t>
            </a:r>
            <a:br>
              <a:rPr lang="en-US" dirty="0"/>
            </a:br>
            <a:r>
              <a:rPr lang="en-US" dirty="0"/>
              <a:t>How Often should repeat Surveillance studies be performed in patients DURING CARDIOTOXIC CHEMOTHERAPY ?</a:t>
            </a:r>
          </a:p>
        </p:txBody>
      </p:sp>
      <p:sp>
        <p:nvSpPr>
          <p:cNvPr id="3" name="Content Placeholder 2">
            <a:extLst>
              <a:ext uri="{FF2B5EF4-FFF2-40B4-BE49-F238E27FC236}">
                <a16:creationId xmlns:a16="http://schemas.microsoft.com/office/drawing/2014/main" id="{A330AB60-0817-7D45-A4C5-463306BCD2A6}"/>
              </a:ext>
            </a:extLst>
          </p:cNvPr>
          <p:cNvSpPr>
            <a:spLocks noGrp="1"/>
          </p:cNvSpPr>
          <p:nvPr>
            <p:ph idx="1"/>
          </p:nvPr>
        </p:nvSpPr>
        <p:spPr>
          <a:xfrm>
            <a:off x="1451579" y="2015732"/>
            <a:ext cx="9603275" cy="4156468"/>
          </a:xfrm>
        </p:spPr>
        <p:txBody>
          <a:bodyPr>
            <a:normAutofit lnSpcReduction="10000"/>
          </a:bodyPr>
          <a:lstStyle/>
          <a:p>
            <a:pPr marL="457200" indent="-457200">
              <a:buFont typeface="+mj-lt"/>
              <a:buAutoNum type="alphaUcPeriod"/>
            </a:pPr>
            <a:r>
              <a:rPr lang="en-US" sz="2400" dirty="0"/>
              <a:t>All patients on anthracycline-based chemotherapy should be imaged every 3 mos.  There is no recommendation for Trastuzumab-based therapies.</a:t>
            </a:r>
          </a:p>
          <a:p>
            <a:pPr marL="457200" indent="-457200">
              <a:buFont typeface="+mj-lt"/>
              <a:buAutoNum type="alphaUcPeriod"/>
            </a:pPr>
            <a:r>
              <a:rPr lang="en-US" sz="2400" dirty="0"/>
              <a:t>A decline in LVEF by 15% to below LLN or in GLS by 10% is considered as cancer therapy related cardiac dysfunction (CTRCD). </a:t>
            </a:r>
          </a:p>
          <a:p>
            <a:pPr marL="457200" indent="-457200">
              <a:buFont typeface="+mj-lt"/>
              <a:buAutoNum type="alphaUcPeriod"/>
            </a:pPr>
            <a:r>
              <a:rPr lang="en-US" sz="2400" dirty="0"/>
              <a:t>Asymptomatic patients with CTRCD should be started on cardio-protective therapy and reimaged in 3 - 4 weeks.</a:t>
            </a:r>
          </a:p>
          <a:p>
            <a:pPr marL="457200" indent="-457200">
              <a:buFont typeface="+mj-lt"/>
              <a:buAutoNum type="alphaUcPeriod"/>
            </a:pPr>
            <a:r>
              <a:rPr lang="en-US" sz="2400" dirty="0"/>
              <a:t>In asymptomatic patients with CTRCD,  repeat studies should be performed every 12 weeks.</a:t>
            </a:r>
          </a:p>
        </p:txBody>
      </p:sp>
    </p:spTree>
    <p:extLst>
      <p:ext uri="{BB962C8B-B14F-4D97-AF65-F5344CB8AC3E}">
        <p14:creationId xmlns:p14="http://schemas.microsoft.com/office/powerpoint/2010/main" val="403585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42020-2950-A147-87A4-669E6FA34DFE}"/>
              </a:ext>
            </a:extLst>
          </p:cNvPr>
          <p:cNvSpPr>
            <a:spLocks noGrp="1"/>
          </p:cNvSpPr>
          <p:nvPr>
            <p:ph type="title"/>
          </p:nvPr>
        </p:nvSpPr>
        <p:spPr>
          <a:xfrm>
            <a:off x="1451579" y="543525"/>
            <a:ext cx="9603275" cy="1310230"/>
          </a:xfrm>
        </p:spPr>
        <p:txBody>
          <a:bodyPr>
            <a:normAutofit fontScale="90000"/>
          </a:bodyPr>
          <a:lstStyle/>
          <a:p>
            <a:r>
              <a:rPr lang="en-US" dirty="0"/>
              <a:t>Question 5:</a:t>
            </a:r>
            <a:br>
              <a:rPr lang="en-US" dirty="0"/>
            </a:br>
            <a:r>
              <a:rPr lang="en-US" dirty="0"/>
              <a:t>Which IMAGING modalities should BE performed IN SURVEILLANCE STUDIES?</a:t>
            </a:r>
          </a:p>
        </p:txBody>
      </p:sp>
      <p:sp>
        <p:nvSpPr>
          <p:cNvPr id="3" name="Content Placeholder 2">
            <a:extLst>
              <a:ext uri="{FF2B5EF4-FFF2-40B4-BE49-F238E27FC236}">
                <a16:creationId xmlns:a16="http://schemas.microsoft.com/office/drawing/2014/main" id="{7083E8B8-5F1B-CD41-A4AC-ABB06D8DD8FF}"/>
              </a:ext>
            </a:extLst>
          </p:cNvPr>
          <p:cNvSpPr>
            <a:spLocks noGrp="1"/>
          </p:cNvSpPr>
          <p:nvPr>
            <p:ph idx="1"/>
          </p:nvPr>
        </p:nvSpPr>
        <p:spPr>
          <a:xfrm>
            <a:off x="1451579" y="2015732"/>
            <a:ext cx="9603275" cy="3873516"/>
          </a:xfrm>
        </p:spPr>
        <p:txBody>
          <a:bodyPr>
            <a:normAutofit/>
          </a:bodyPr>
          <a:lstStyle/>
          <a:p>
            <a:pPr marL="457200" indent="-457200">
              <a:buFont typeface="+mj-lt"/>
              <a:buAutoNum type="alphaUcPeriod"/>
            </a:pPr>
            <a:r>
              <a:rPr lang="en-US" dirty="0"/>
              <a:t>Repeat assessment of LV function should be done by 2D imaging with contrast because it is less variable than imaging by 2D alone. </a:t>
            </a:r>
          </a:p>
          <a:p>
            <a:pPr marL="457200" indent="-457200">
              <a:buFont typeface="+mj-lt"/>
              <a:buAutoNum type="alphaUcPeriod"/>
            </a:pPr>
            <a:r>
              <a:rPr lang="en-US" dirty="0"/>
              <a:t>Repeat assessment by LV function can be done by 2D imaging with contrast or by 3D imaging because their temporal variability is comparable.</a:t>
            </a:r>
          </a:p>
          <a:p>
            <a:pPr marL="457200" indent="-457200">
              <a:buFont typeface="+mj-lt"/>
              <a:buAutoNum type="alphaUcPeriod"/>
            </a:pPr>
            <a:r>
              <a:rPr lang="en-US" dirty="0"/>
              <a:t>A change in LVEF by 3D imaging or by CMR is more likely to represent CTRCD than a change in 2D LVEF.</a:t>
            </a:r>
          </a:p>
          <a:p>
            <a:pPr marL="457200" indent="-457200">
              <a:buFont typeface="+mj-lt"/>
              <a:buAutoNum type="alphaUcPeriod"/>
            </a:pPr>
            <a:r>
              <a:rPr lang="en-US" dirty="0"/>
              <a:t>Changes in GLS can predict a subsequent decline in LVEF but whether this can be used for decision making regarding initiating cardioprotective therapy is unknown.</a:t>
            </a:r>
          </a:p>
        </p:txBody>
      </p:sp>
    </p:spTree>
    <p:extLst>
      <p:ext uri="{BB962C8B-B14F-4D97-AF65-F5344CB8AC3E}">
        <p14:creationId xmlns:p14="http://schemas.microsoft.com/office/powerpoint/2010/main" val="2073522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970E-96E6-BF4D-BECD-4C6F6214C8BD}"/>
              </a:ext>
            </a:extLst>
          </p:cNvPr>
          <p:cNvSpPr>
            <a:spLocks noGrp="1"/>
          </p:cNvSpPr>
          <p:nvPr>
            <p:ph type="title"/>
          </p:nvPr>
        </p:nvSpPr>
        <p:spPr/>
        <p:txBody>
          <a:bodyPr/>
          <a:lstStyle/>
          <a:p>
            <a:r>
              <a:rPr lang="en-US" dirty="0"/>
              <a:t>Surveillance during therapy-Who needs it?</a:t>
            </a:r>
            <a:br>
              <a:rPr lang="en-US" dirty="0"/>
            </a:br>
            <a:endParaRPr lang="en-US" dirty="0"/>
          </a:p>
        </p:txBody>
      </p:sp>
      <p:sp>
        <p:nvSpPr>
          <p:cNvPr id="3" name="Content Placeholder 2">
            <a:extLst>
              <a:ext uri="{FF2B5EF4-FFF2-40B4-BE49-F238E27FC236}">
                <a16:creationId xmlns:a16="http://schemas.microsoft.com/office/drawing/2014/main" id="{5151D23E-7EFA-D746-A62E-0B2AD97FCF32}"/>
              </a:ext>
            </a:extLst>
          </p:cNvPr>
          <p:cNvSpPr>
            <a:spLocks noGrp="1"/>
          </p:cNvSpPr>
          <p:nvPr>
            <p:ph idx="1"/>
          </p:nvPr>
        </p:nvSpPr>
        <p:spPr>
          <a:xfrm>
            <a:off x="1451579" y="2015732"/>
            <a:ext cx="9603275" cy="4362795"/>
          </a:xfrm>
        </p:spPr>
        <p:txBody>
          <a:bodyPr>
            <a:normAutofit/>
          </a:bodyPr>
          <a:lstStyle/>
          <a:p>
            <a:pPr marL="0" indent="0">
              <a:lnSpc>
                <a:spcPct val="100000"/>
              </a:lnSpc>
              <a:spcBef>
                <a:spcPts val="500"/>
              </a:spcBef>
              <a:buNone/>
            </a:pPr>
            <a:r>
              <a:rPr lang="en-US" sz="2400" dirty="0"/>
              <a:t>ASCO GUIDELINES:</a:t>
            </a:r>
          </a:p>
          <a:p>
            <a:pPr>
              <a:lnSpc>
                <a:spcPct val="100000"/>
              </a:lnSpc>
              <a:spcBef>
                <a:spcPts val="500"/>
              </a:spcBef>
            </a:pPr>
            <a:r>
              <a:rPr lang="en-US" sz="2400" dirty="0"/>
              <a:t>Repeat studies are recommended for symptomatic patients</a:t>
            </a:r>
          </a:p>
          <a:p>
            <a:pPr>
              <a:lnSpc>
                <a:spcPct val="100000"/>
              </a:lnSpc>
              <a:spcBef>
                <a:spcPts val="500"/>
              </a:spcBef>
            </a:pPr>
            <a:r>
              <a:rPr lang="en-US" sz="2400" dirty="0"/>
              <a:t>Surveillance imaging may be offered during treatment in asymptomatic patients at increased risk.</a:t>
            </a:r>
          </a:p>
          <a:p>
            <a:pPr>
              <a:lnSpc>
                <a:spcPct val="100000"/>
              </a:lnSpc>
              <a:spcBef>
                <a:spcPts val="500"/>
              </a:spcBef>
            </a:pPr>
            <a:r>
              <a:rPr lang="en-US" sz="2400" dirty="0"/>
              <a:t>Frequency should be determined based on clinical judgment and circumstances.</a:t>
            </a:r>
          </a:p>
          <a:p>
            <a:pPr>
              <a:lnSpc>
                <a:spcPct val="100000"/>
              </a:lnSpc>
              <a:spcBef>
                <a:spcPts val="500"/>
              </a:spcBef>
            </a:pPr>
            <a:r>
              <a:rPr lang="en-US" sz="2400" dirty="0"/>
              <a:t>No recommendations regarding (dis)continuation on individuals with evidence for cardiac dysfunction.</a:t>
            </a:r>
          </a:p>
          <a:p>
            <a:pPr marL="0" indent="0">
              <a:lnSpc>
                <a:spcPct val="100000"/>
              </a:lnSpc>
              <a:spcBef>
                <a:spcPts val="500"/>
              </a:spcBef>
              <a:buNone/>
            </a:pPr>
            <a:r>
              <a:rPr lang="en-US" sz="2400" dirty="0"/>
              <a:t>HER2R inhibitors:</a:t>
            </a:r>
          </a:p>
          <a:p>
            <a:pPr>
              <a:lnSpc>
                <a:spcPct val="100000"/>
              </a:lnSpc>
              <a:spcBef>
                <a:spcPts val="500"/>
              </a:spcBef>
            </a:pPr>
            <a:r>
              <a:rPr lang="en-US" sz="2400" dirty="0"/>
              <a:t>Imaging every three months</a:t>
            </a:r>
          </a:p>
          <a:p>
            <a:endParaRPr lang="en-US" dirty="0"/>
          </a:p>
        </p:txBody>
      </p:sp>
      <p:sp>
        <p:nvSpPr>
          <p:cNvPr id="4" name="Rectangle 3">
            <a:extLst>
              <a:ext uri="{FF2B5EF4-FFF2-40B4-BE49-F238E27FC236}">
                <a16:creationId xmlns:a16="http://schemas.microsoft.com/office/drawing/2014/main" id="{43CD39C6-AB66-3B44-81EC-6B7CC6E55838}"/>
              </a:ext>
            </a:extLst>
          </p:cNvPr>
          <p:cNvSpPr/>
          <p:nvPr/>
        </p:nvSpPr>
        <p:spPr>
          <a:xfrm>
            <a:off x="8118998" y="6378527"/>
            <a:ext cx="3962400"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Armenian et al. </a:t>
            </a:r>
            <a:r>
              <a:rPr lang="en-US" altLang="en-US" sz="1200" dirty="0">
                <a:solidFill>
                  <a:schemeClr val="bg1"/>
                </a:solidFill>
                <a:latin typeface="Arial" panose="020B0604020202020204" pitchFamily="34" charset="0"/>
                <a:ea typeface="Arial Unicode MS" panose="020B0604020202020204" pitchFamily="34" charset="-128"/>
                <a:cs typeface="Arial" panose="020B0604020202020204" pitchFamily="34" charset="0"/>
              </a:rPr>
              <a:t>J </a:t>
            </a:r>
            <a:r>
              <a:rPr lang="en-US" altLang="en-US" sz="120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Clin</a:t>
            </a:r>
            <a:r>
              <a:rPr lang="en-US" altLang="en-US" sz="1200" dirty="0">
                <a:solidFill>
                  <a:schemeClr val="bg1"/>
                </a:solidFill>
                <a:latin typeface="Arial" panose="020B0604020202020204" pitchFamily="34" charset="0"/>
                <a:ea typeface="Arial Unicode MS" panose="020B0604020202020204" pitchFamily="34" charset="-128"/>
                <a:cs typeface="Arial" panose="020B0604020202020204" pitchFamily="34" charset="0"/>
              </a:rPr>
              <a:t> Oncol</a:t>
            </a:r>
            <a:r>
              <a:rPr lang="en-US" sz="1200" dirty="0">
                <a:solidFill>
                  <a:schemeClr val="bg1"/>
                </a:solidFill>
                <a:latin typeface="Arial" panose="020B0604020202020204" pitchFamily="34" charset="0"/>
                <a:cs typeface="Arial" panose="020B0604020202020204" pitchFamily="34" charset="0"/>
              </a:rPr>
              <a:t>. 2017; 35: 893-911.</a:t>
            </a:r>
          </a:p>
        </p:txBody>
      </p:sp>
    </p:spTree>
    <p:extLst>
      <p:ext uri="{BB962C8B-B14F-4D97-AF65-F5344CB8AC3E}">
        <p14:creationId xmlns:p14="http://schemas.microsoft.com/office/powerpoint/2010/main" val="409132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E465-0430-9F4B-8835-0A9305BDF4B7}"/>
              </a:ext>
            </a:extLst>
          </p:cNvPr>
          <p:cNvSpPr>
            <a:spLocks noGrp="1"/>
          </p:cNvSpPr>
          <p:nvPr>
            <p:ph type="title"/>
          </p:nvPr>
        </p:nvSpPr>
        <p:spPr/>
        <p:txBody>
          <a:bodyPr/>
          <a:lstStyle/>
          <a:p>
            <a:r>
              <a:rPr lang="en-US" dirty="0"/>
              <a:t>Definition of cancer therapy-induced </a:t>
            </a:r>
            <a:br>
              <a:rPr lang="en-US" dirty="0"/>
            </a:br>
            <a:r>
              <a:rPr lang="en-US" dirty="0"/>
              <a:t>LV dysfunction</a:t>
            </a:r>
          </a:p>
        </p:txBody>
      </p:sp>
      <p:graphicFrame>
        <p:nvGraphicFramePr>
          <p:cNvPr id="4" name="Table 4">
            <a:extLst>
              <a:ext uri="{FF2B5EF4-FFF2-40B4-BE49-F238E27FC236}">
                <a16:creationId xmlns:a16="http://schemas.microsoft.com/office/drawing/2014/main" id="{1613A00E-DA61-944A-A0C1-AFCA39E2CD56}"/>
              </a:ext>
            </a:extLst>
          </p:cNvPr>
          <p:cNvGraphicFramePr>
            <a:graphicFrameLocks noGrp="1"/>
          </p:cNvGraphicFramePr>
          <p:nvPr>
            <p:ph idx="1"/>
            <p:extLst>
              <p:ext uri="{D42A27DB-BD31-4B8C-83A1-F6EECF244321}">
                <p14:modId xmlns:p14="http://schemas.microsoft.com/office/powerpoint/2010/main" val="1527523702"/>
              </p:ext>
            </p:extLst>
          </p:nvPr>
        </p:nvGraphicFramePr>
        <p:xfrm>
          <a:off x="1514061" y="2047240"/>
          <a:ext cx="9604374" cy="2763520"/>
        </p:xfrm>
        <a:graphic>
          <a:graphicData uri="http://schemas.openxmlformats.org/drawingml/2006/table">
            <a:tbl>
              <a:tblPr firstRow="1" bandRow="1">
                <a:tableStyleId>{5C22544A-7EE6-4342-B048-85BDC9FD1C3A}</a:tableStyleId>
              </a:tblPr>
              <a:tblGrid>
                <a:gridCol w="2465042">
                  <a:extLst>
                    <a:ext uri="{9D8B030D-6E8A-4147-A177-3AD203B41FA5}">
                      <a16:colId xmlns:a16="http://schemas.microsoft.com/office/drawing/2014/main" val="3906009638"/>
                    </a:ext>
                  </a:extLst>
                </a:gridCol>
                <a:gridCol w="7139332">
                  <a:extLst>
                    <a:ext uri="{9D8B030D-6E8A-4147-A177-3AD203B41FA5}">
                      <a16:colId xmlns:a16="http://schemas.microsoft.com/office/drawing/2014/main" val="2682557054"/>
                    </a:ext>
                  </a:extLst>
                </a:gridCol>
              </a:tblGrid>
              <a:tr h="370840">
                <a:tc>
                  <a:txBody>
                    <a:bodyPr/>
                    <a:lstStyle/>
                    <a:p>
                      <a:r>
                        <a:rPr lang="en-US" dirty="0"/>
                        <a:t>Society</a:t>
                      </a:r>
                    </a:p>
                  </a:txBody>
                  <a:tcPr/>
                </a:tc>
                <a:tc>
                  <a:txBody>
                    <a:bodyPr/>
                    <a:lstStyle/>
                    <a:p>
                      <a:r>
                        <a:rPr lang="en-US" dirty="0"/>
                        <a:t>Definition</a:t>
                      </a:r>
                    </a:p>
                  </a:txBody>
                  <a:tcPr/>
                </a:tc>
                <a:extLst>
                  <a:ext uri="{0D108BD9-81ED-4DB2-BD59-A6C34878D82A}">
                    <a16:rowId xmlns:a16="http://schemas.microsoft.com/office/drawing/2014/main" val="1339983956"/>
                  </a:ext>
                </a:extLst>
              </a:tr>
              <a:tr h="370840">
                <a:tc>
                  <a:txBody>
                    <a:bodyPr/>
                    <a:lstStyle/>
                    <a:p>
                      <a:r>
                        <a:rPr lang="en-US" dirty="0"/>
                        <a:t>CREC (1988)</a:t>
                      </a:r>
                    </a:p>
                  </a:txBody>
                  <a:tcPr/>
                </a:tc>
                <a:tc>
                  <a:txBody>
                    <a:bodyPr/>
                    <a:lstStyle/>
                    <a:p>
                      <a:r>
                        <a:rPr lang="en-US" dirty="0"/>
                        <a:t>Decline in LVEF of </a:t>
                      </a:r>
                      <a:r>
                        <a:rPr lang="en-US" u="sng" dirty="0"/>
                        <a:t>&gt;</a:t>
                      </a:r>
                      <a:r>
                        <a:rPr lang="en-US" dirty="0"/>
                        <a:t>10% to an LVEF of &lt; 55%</a:t>
                      </a:r>
                    </a:p>
                  </a:txBody>
                  <a:tcPr/>
                </a:tc>
                <a:extLst>
                  <a:ext uri="{0D108BD9-81ED-4DB2-BD59-A6C34878D82A}">
                    <a16:rowId xmlns:a16="http://schemas.microsoft.com/office/drawing/2014/main" val="3223755298"/>
                  </a:ext>
                </a:extLst>
              </a:tr>
              <a:tr h="370840">
                <a:tc>
                  <a:txBody>
                    <a:bodyPr/>
                    <a:lstStyle/>
                    <a:p>
                      <a:r>
                        <a:rPr lang="en-US" dirty="0"/>
                        <a:t>HERA (2009)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Decline in LVEF of </a:t>
                      </a:r>
                      <a:r>
                        <a:rPr lang="en-US" u="sng" dirty="0"/>
                        <a:t>&gt;</a:t>
                      </a:r>
                      <a:r>
                        <a:rPr lang="en-US" dirty="0"/>
                        <a:t>10% to an LVEF of &lt; 50%</a:t>
                      </a:r>
                    </a:p>
                  </a:txBody>
                  <a:tcPr/>
                </a:tc>
                <a:extLst>
                  <a:ext uri="{0D108BD9-81ED-4DB2-BD59-A6C34878D82A}">
                    <a16:rowId xmlns:a16="http://schemas.microsoft.com/office/drawing/2014/main" val="792369412"/>
                  </a:ext>
                </a:extLst>
              </a:tr>
              <a:tr h="370840">
                <a:tc>
                  <a:txBody>
                    <a:bodyPr/>
                    <a:lstStyle/>
                    <a:p>
                      <a:r>
                        <a:rPr lang="en-US" dirty="0"/>
                        <a:t>BCIRG (2013)</a:t>
                      </a:r>
                    </a:p>
                  </a:txBody>
                  <a:tcPr/>
                </a:tc>
                <a:tc>
                  <a:txBody>
                    <a:bodyPr/>
                    <a:lstStyle/>
                    <a:p>
                      <a:r>
                        <a:rPr lang="en-US" dirty="0"/>
                        <a:t>Decline in LVEF of </a:t>
                      </a:r>
                      <a:r>
                        <a:rPr lang="en-US" u="sng" dirty="0"/>
                        <a:t>&gt;</a:t>
                      </a:r>
                      <a:r>
                        <a:rPr lang="en-US" dirty="0"/>
                        <a:t>10%</a:t>
                      </a:r>
                    </a:p>
                  </a:txBody>
                  <a:tcPr/>
                </a:tc>
                <a:extLst>
                  <a:ext uri="{0D108BD9-81ED-4DB2-BD59-A6C34878D82A}">
                    <a16:rowId xmlns:a16="http://schemas.microsoft.com/office/drawing/2014/main" val="3675925655"/>
                  </a:ext>
                </a:extLst>
              </a:tr>
              <a:tr h="370840">
                <a:tc>
                  <a:txBody>
                    <a:bodyPr/>
                    <a:lstStyle/>
                    <a:p>
                      <a:r>
                        <a:rPr lang="en-US" dirty="0"/>
                        <a:t>ASE/EACI (2014)</a:t>
                      </a:r>
                    </a:p>
                  </a:txBody>
                  <a:tcPr/>
                </a:tc>
                <a:tc>
                  <a:txBody>
                    <a:bodyPr/>
                    <a:lstStyle/>
                    <a:p>
                      <a:r>
                        <a:rPr lang="en-US" dirty="0"/>
                        <a:t>Decline in LVEF of</a:t>
                      </a:r>
                      <a:r>
                        <a:rPr lang="en-US" u="none" dirty="0"/>
                        <a:t> </a:t>
                      </a:r>
                      <a:r>
                        <a:rPr lang="en-US" u="sng" dirty="0"/>
                        <a:t>&gt;</a:t>
                      </a:r>
                      <a:r>
                        <a:rPr lang="en-US" dirty="0"/>
                        <a:t>10% to an LVEF </a:t>
                      </a:r>
                      <a:r>
                        <a:rPr lang="en-US" u="sng" dirty="0"/>
                        <a:t>&lt;</a:t>
                      </a:r>
                      <a:r>
                        <a:rPr lang="en-US" dirty="0"/>
                        <a:t> 53%</a:t>
                      </a:r>
                    </a:p>
                    <a:p>
                      <a:r>
                        <a:rPr lang="en-US" dirty="0"/>
                        <a:t>Decline in GLS &gt; 15% subclinical LV dysfunction</a:t>
                      </a:r>
                    </a:p>
                  </a:txBody>
                  <a:tcPr/>
                </a:tc>
                <a:extLst>
                  <a:ext uri="{0D108BD9-81ED-4DB2-BD59-A6C34878D82A}">
                    <a16:rowId xmlns:a16="http://schemas.microsoft.com/office/drawing/2014/main" val="3039614057"/>
                  </a:ext>
                </a:extLst>
              </a:tr>
              <a:tr h="370840">
                <a:tc>
                  <a:txBody>
                    <a:bodyPr/>
                    <a:lstStyle/>
                    <a:p>
                      <a:r>
                        <a:rPr lang="en-US" dirty="0"/>
                        <a:t>ESC (2016)</a:t>
                      </a:r>
                    </a:p>
                  </a:txBody>
                  <a:tcPr/>
                </a:tc>
                <a:tc>
                  <a:txBody>
                    <a:bodyPr/>
                    <a:lstStyle/>
                    <a:p>
                      <a:r>
                        <a:rPr lang="en-US" dirty="0"/>
                        <a:t>Decline in LVEF of</a:t>
                      </a:r>
                      <a:r>
                        <a:rPr lang="en-US" u="none" dirty="0"/>
                        <a:t> </a:t>
                      </a:r>
                      <a:r>
                        <a:rPr lang="en-US" u="sng" dirty="0"/>
                        <a:t>&gt;</a:t>
                      </a:r>
                      <a:r>
                        <a:rPr lang="en-US" dirty="0"/>
                        <a:t>10% to an LVEF </a:t>
                      </a:r>
                      <a:r>
                        <a:rPr lang="en-US" u="none" dirty="0"/>
                        <a:t>below the lower limit of normal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Decline in GLS &gt; 15% may suggest risk of cardiotoxicity</a:t>
                      </a:r>
                    </a:p>
                  </a:txBody>
                  <a:tcPr/>
                </a:tc>
                <a:extLst>
                  <a:ext uri="{0D108BD9-81ED-4DB2-BD59-A6C34878D82A}">
                    <a16:rowId xmlns:a16="http://schemas.microsoft.com/office/drawing/2014/main" val="3126891655"/>
                  </a:ext>
                </a:extLst>
              </a:tr>
            </a:tbl>
          </a:graphicData>
        </a:graphic>
      </p:graphicFrame>
      <p:sp>
        <p:nvSpPr>
          <p:cNvPr id="5" name="Rounded Rectangle 4">
            <a:extLst>
              <a:ext uri="{FF2B5EF4-FFF2-40B4-BE49-F238E27FC236}">
                <a16:creationId xmlns:a16="http://schemas.microsoft.com/office/drawing/2014/main" id="{1B29D53A-4BCF-C847-826F-BA07DDD99BAE}"/>
              </a:ext>
            </a:extLst>
          </p:cNvPr>
          <p:cNvSpPr/>
          <p:nvPr/>
        </p:nvSpPr>
        <p:spPr>
          <a:xfrm>
            <a:off x="1450975" y="3568148"/>
            <a:ext cx="9730547" cy="121149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390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8CDD-DCA3-C443-81C6-12875130D1E2}"/>
              </a:ext>
            </a:extLst>
          </p:cNvPr>
          <p:cNvSpPr>
            <a:spLocks noGrp="1"/>
          </p:cNvSpPr>
          <p:nvPr>
            <p:ph type="title"/>
          </p:nvPr>
        </p:nvSpPr>
        <p:spPr/>
        <p:txBody>
          <a:bodyPr/>
          <a:lstStyle/>
          <a:p>
            <a:r>
              <a:rPr lang="en-US" dirty="0"/>
              <a:t>Surveillance in Subclinical LV dysfunction </a:t>
            </a:r>
          </a:p>
        </p:txBody>
      </p:sp>
      <p:sp>
        <p:nvSpPr>
          <p:cNvPr id="3" name="Content Placeholder 2">
            <a:extLst>
              <a:ext uri="{FF2B5EF4-FFF2-40B4-BE49-F238E27FC236}">
                <a16:creationId xmlns:a16="http://schemas.microsoft.com/office/drawing/2014/main" id="{B01440F4-045B-3244-A285-964A0586C6E4}"/>
              </a:ext>
            </a:extLst>
          </p:cNvPr>
          <p:cNvSpPr>
            <a:spLocks noGrp="1"/>
          </p:cNvSpPr>
          <p:nvPr>
            <p:ph idx="1"/>
          </p:nvPr>
        </p:nvSpPr>
        <p:spPr/>
        <p:txBody>
          <a:bodyPr/>
          <a:lstStyle/>
          <a:p>
            <a:pPr marL="0" indent="0">
              <a:buNone/>
            </a:pPr>
            <a:r>
              <a:rPr lang="en-US" sz="2800" dirty="0"/>
              <a:t>ASCO Guidelines:</a:t>
            </a:r>
          </a:p>
          <a:p>
            <a:r>
              <a:rPr lang="en-US" sz="2800" dirty="0"/>
              <a:t>Initiate guideline-based heart failure treatment </a:t>
            </a:r>
          </a:p>
          <a:p>
            <a:r>
              <a:rPr lang="en-US" sz="2800" dirty="0"/>
              <a:t>Close follow-up and repeat TTE</a:t>
            </a:r>
          </a:p>
          <a:p>
            <a:r>
              <a:rPr lang="en-US" sz="2800" dirty="0"/>
              <a:t>Discussion to delay next cycle of chemotherapy/modify therapy</a:t>
            </a:r>
          </a:p>
          <a:p>
            <a:r>
              <a:rPr lang="en-US" sz="2800" dirty="0"/>
              <a:t>Refer to cardio oncology clinic</a:t>
            </a:r>
          </a:p>
          <a:p>
            <a:pPr marL="0" indent="0">
              <a:buNone/>
            </a:pPr>
            <a:endParaRPr lang="en-US" dirty="0"/>
          </a:p>
        </p:txBody>
      </p:sp>
      <p:sp>
        <p:nvSpPr>
          <p:cNvPr id="4" name="Rectangle 3">
            <a:extLst>
              <a:ext uri="{FF2B5EF4-FFF2-40B4-BE49-F238E27FC236}">
                <a16:creationId xmlns:a16="http://schemas.microsoft.com/office/drawing/2014/main" id="{B0D46311-5CD7-614F-B78F-D37E249ABF72}"/>
              </a:ext>
            </a:extLst>
          </p:cNvPr>
          <p:cNvSpPr/>
          <p:nvPr/>
        </p:nvSpPr>
        <p:spPr>
          <a:xfrm>
            <a:off x="8118998" y="6378527"/>
            <a:ext cx="3962400"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Armenian et al. </a:t>
            </a:r>
            <a:r>
              <a:rPr lang="en-US" altLang="en-US" sz="1200" dirty="0">
                <a:solidFill>
                  <a:schemeClr val="bg1"/>
                </a:solidFill>
                <a:latin typeface="Arial" panose="020B0604020202020204" pitchFamily="34" charset="0"/>
                <a:ea typeface="Arial Unicode MS" panose="020B0604020202020204" pitchFamily="34" charset="-128"/>
                <a:cs typeface="Arial" panose="020B0604020202020204" pitchFamily="34" charset="0"/>
              </a:rPr>
              <a:t>J </a:t>
            </a:r>
            <a:r>
              <a:rPr lang="en-US" altLang="en-US" sz="120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Clin</a:t>
            </a:r>
            <a:r>
              <a:rPr lang="en-US" altLang="en-US" sz="1200" dirty="0">
                <a:solidFill>
                  <a:schemeClr val="bg1"/>
                </a:solidFill>
                <a:latin typeface="Arial" panose="020B0604020202020204" pitchFamily="34" charset="0"/>
                <a:ea typeface="Arial Unicode MS" panose="020B0604020202020204" pitchFamily="34" charset="-128"/>
                <a:cs typeface="Arial" panose="020B0604020202020204" pitchFamily="34" charset="0"/>
              </a:rPr>
              <a:t> Oncol</a:t>
            </a:r>
            <a:r>
              <a:rPr lang="en-US" sz="1200" dirty="0">
                <a:solidFill>
                  <a:schemeClr val="bg1"/>
                </a:solidFill>
                <a:latin typeface="Arial" panose="020B0604020202020204" pitchFamily="34" charset="0"/>
                <a:cs typeface="Arial" panose="020B0604020202020204" pitchFamily="34" charset="0"/>
              </a:rPr>
              <a:t>. 2017; 35: 893-911.</a:t>
            </a:r>
          </a:p>
        </p:txBody>
      </p:sp>
    </p:spTree>
    <p:extLst>
      <p:ext uri="{BB962C8B-B14F-4D97-AF65-F5344CB8AC3E}">
        <p14:creationId xmlns:p14="http://schemas.microsoft.com/office/powerpoint/2010/main" val="887374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4" name="Rectangle 33">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Picture 35">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6" name="Straight Connector 37">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47" name="Rectangle 39">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B4346675-E9B1-A345-8687-7C698CC7FE9C}"/>
              </a:ext>
            </a:extLst>
          </p:cNvPr>
          <p:cNvPicPr>
            <a:picLocks noGrp="1" noChangeAspect="1"/>
          </p:cNvPicPr>
          <p:nvPr>
            <p:ph idx="1"/>
          </p:nvPr>
        </p:nvPicPr>
        <p:blipFill>
          <a:blip r:embed="rId3"/>
          <a:stretch>
            <a:fillRect/>
          </a:stretch>
        </p:blipFill>
        <p:spPr>
          <a:xfrm>
            <a:off x="2294401" y="159624"/>
            <a:ext cx="7603198" cy="6538751"/>
          </a:xfrm>
          <a:prstGeom prst="rect">
            <a:avLst/>
          </a:prstGeom>
        </p:spPr>
      </p:pic>
    </p:spTree>
    <p:extLst>
      <p:ext uri="{BB962C8B-B14F-4D97-AF65-F5344CB8AC3E}">
        <p14:creationId xmlns:p14="http://schemas.microsoft.com/office/powerpoint/2010/main" val="368132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1C82-1BF0-AC40-9CE1-F9E0ABA455BB}"/>
              </a:ext>
            </a:extLst>
          </p:cNvPr>
          <p:cNvSpPr>
            <a:spLocks noGrp="1"/>
          </p:cNvSpPr>
          <p:nvPr>
            <p:ph type="title"/>
          </p:nvPr>
        </p:nvSpPr>
        <p:spPr>
          <a:xfrm>
            <a:off x="1451579" y="804519"/>
            <a:ext cx="9603275" cy="1049235"/>
          </a:xfrm>
        </p:spPr>
        <p:txBody>
          <a:bodyPr>
            <a:normAutofit/>
          </a:bodyPr>
          <a:lstStyle/>
          <a:p>
            <a:r>
              <a:rPr lang="en-US" dirty="0"/>
              <a:t>Change in LVEF with anthracycline or HER2 inhibitors </a:t>
            </a:r>
          </a:p>
        </p:txBody>
      </p:sp>
      <p:pic>
        <p:nvPicPr>
          <p:cNvPr id="4" name="Picture 1">
            <a:extLst>
              <a:ext uri="{FF2B5EF4-FFF2-40B4-BE49-F238E27FC236}">
                <a16:creationId xmlns:a16="http://schemas.microsoft.com/office/drawing/2014/main" id="{458197F8-041B-5046-B6B9-6828AC26BA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84"/>
          <a:stretch/>
        </p:blipFill>
        <p:spPr bwMode="auto">
          <a:xfrm>
            <a:off x="2057367" y="1912877"/>
            <a:ext cx="4880146" cy="4140604"/>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Content Placeholder 7">
            <a:extLst>
              <a:ext uri="{FF2B5EF4-FFF2-40B4-BE49-F238E27FC236}">
                <a16:creationId xmlns:a16="http://schemas.microsoft.com/office/drawing/2014/main" id="{368A3C7D-6A37-49F3-AE7F-E652314A39FF}"/>
              </a:ext>
            </a:extLst>
          </p:cNvPr>
          <p:cNvSpPr>
            <a:spLocks noGrp="1"/>
          </p:cNvSpPr>
          <p:nvPr>
            <p:ph idx="1"/>
          </p:nvPr>
        </p:nvSpPr>
        <p:spPr>
          <a:xfrm>
            <a:off x="7663070" y="2015734"/>
            <a:ext cx="3391784" cy="3450613"/>
          </a:xfrm>
        </p:spPr>
        <p:txBody>
          <a:bodyPr>
            <a:normAutofit lnSpcReduction="10000"/>
          </a:bodyPr>
          <a:lstStyle/>
          <a:p>
            <a:r>
              <a:rPr lang="en-US" dirty="0"/>
              <a:t>Doxorubicin and trastuzumab resulted in modest, persistent decline in LVEF at 3 years. </a:t>
            </a:r>
          </a:p>
          <a:p>
            <a:r>
              <a:rPr lang="en-US" dirty="0"/>
              <a:t>-3.8% versus -2.8% </a:t>
            </a:r>
          </a:p>
          <a:p>
            <a:r>
              <a:rPr lang="en-US" dirty="0"/>
              <a:t>The largest decline was seen with combination therapy: -6.6% at 1yr, partial recovery at 3 </a:t>
            </a:r>
            <a:r>
              <a:rPr lang="en-US" dirty="0" err="1"/>
              <a:t>yrs</a:t>
            </a:r>
            <a:endParaRPr lang="en-US" dirty="0"/>
          </a:p>
        </p:txBody>
      </p:sp>
      <p:sp>
        <p:nvSpPr>
          <p:cNvPr id="6" name="Text Box 3">
            <a:extLst>
              <a:ext uri="{FF2B5EF4-FFF2-40B4-BE49-F238E27FC236}">
                <a16:creationId xmlns:a16="http://schemas.microsoft.com/office/drawing/2014/main" id="{6F1DE48A-9699-F548-B337-BB11A4F3AF44}"/>
              </a:ext>
            </a:extLst>
          </p:cNvPr>
          <p:cNvSpPr txBox="1">
            <a:spLocks noChangeArrowheads="1"/>
          </p:cNvSpPr>
          <p:nvPr/>
        </p:nvSpPr>
        <p:spPr bwMode="auto">
          <a:xfrm>
            <a:off x="887413" y="6170613"/>
            <a:ext cx="441007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dirty="0">
                <a:solidFill>
                  <a:schemeClr val="bg1"/>
                </a:solidFill>
              </a:rPr>
              <a:t>Narayan et al. Circulation. 2017</a:t>
            </a:r>
          </a:p>
        </p:txBody>
      </p:sp>
    </p:spTree>
    <p:extLst>
      <p:ext uri="{BB962C8B-B14F-4D97-AF65-F5344CB8AC3E}">
        <p14:creationId xmlns:p14="http://schemas.microsoft.com/office/powerpoint/2010/main" val="3262109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663A-17DE-3140-BB58-D6CF731D0C81}"/>
              </a:ext>
            </a:extLst>
          </p:cNvPr>
          <p:cNvSpPr>
            <a:spLocks noGrp="1"/>
          </p:cNvSpPr>
          <p:nvPr>
            <p:ph type="title"/>
          </p:nvPr>
        </p:nvSpPr>
        <p:spPr/>
        <p:txBody>
          <a:bodyPr>
            <a:noAutofit/>
          </a:bodyPr>
          <a:lstStyle/>
          <a:p>
            <a:r>
              <a:rPr lang="en-US" sz="3600" dirty="0"/>
              <a:t>echocardiography in cardio-oncology</a:t>
            </a:r>
          </a:p>
        </p:txBody>
      </p:sp>
      <p:sp>
        <p:nvSpPr>
          <p:cNvPr id="3" name="Content Placeholder 2">
            <a:extLst>
              <a:ext uri="{FF2B5EF4-FFF2-40B4-BE49-F238E27FC236}">
                <a16:creationId xmlns:a16="http://schemas.microsoft.com/office/drawing/2014/main" id="{15055C50-54E6-4441-B05B-8FE2D5D59C90}"/>
              </a:ext>
            </a:extLst>
          </p:cNvPr>
          <p:cNvSpPr>
            <a:spLocks noGrp="1"/>
          </p:cNvSpPr>
          <p:nvPr>
            <p:ph idx="1"/>
          </p:nvPr>
        </p:nvSpPr>
        <p:spPr/>
        <p:txBody>
          <a:bodyPr/>
          <a:lstStyle/>
          <a:p>
            <a:r>
              <a:rPr lang="en-US" sz="3600" dirty="0"/>
              <a:t>Risk stratification before therapy</a:t>
            </a:r>
          </a:p>
          <a:p>
            <a:r>
              <a:rPr lang="en-US" sz="3600" dirty="0"/>
              <a:t>Surveillance during therapy</a:t>
            </a:r>
          </a:p>
          <a:p>
            <a:r>
              <a:rPr lang="en-US" sz="3600" dirty="0"/>
              <a:t>Follow up after end of therapy</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095092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354EC15-3623-AA4C-A994-CE7F9E2022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69285" y="552026"/>
            <a:ext cx="8253430" cy="557106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F765E2F2-E257-3245-BE67-15F43D9E669A}"/>
              </a:ext>
            </a:extLst>
          </p:cNvPr>
          <p:cNvSpPr txBox="1"/>
          <p:nvPr/>
        </p:nvSpPr>
        <p:spPr>
          <a:xfrm>
            <a:off x="556525" y="6488668"/>
            <a:ext cx="5066580" cy="369332"/>
          </a:xfrm>
          <a:prstGeom prst="rect">
            <a:avLst/>
          </a:prstGeom>
          <a:noFill/>
        </p:spPr>
        <p:txBody>
          <a:bodyPr wrap="none" rtlCol="0">
            <a:spAutoFit/>
          </a:bodyPr>
          <a:lstStyle/>
          <a:p>
            <a:r>
              <a:rPr lang="en-US" altLang="en-US" dirty="0" err="1">
                <a:solidFill>
                  <a:schemeClr val="bg1"/>
                </a:solidFill>
              </a:rPr>
              <a:t>Celutkiene</a:t>
            </a:r>
            <a:r>
              <a:rPr lang="en-US" altLang="en-US" dirty="0">
                <a:solidFill>
                  <a:schemeClr val="bg1"/>
                </a:solidFill>
              </a:rPr>
              <a:t>, European Journal of Heart Failure,  2020</a:t>
            </a:r>
            <a:endParaRPr lang="en-US" dirty="0">
              <a:solidFill>
                <a:schemeClr val="bg1"/>
              </a:solidFill>
            </a:endParaRPr>
          </a:p>
        </p:txBody>
      </p:sp>
      <p:sp>
        <p:nvSpPr>
          <p:cNvPr id="4" name="Rectangle 3">
            <a:extLst>
              <a:ext uri="{FF2B5EF4-FFF2-40B4-BE49-F238E27FC236}">
                <a16:creationId xmlns:a16="http://schemas.microsoft.com/office/drawing/2014/main" id="{388EC960-1153-0D47-BAA7-E077D4C5DDD2}"/>
              </a:ext>
            </a:extLst>
          </p:cNvPr>
          <p:cNvSpPr/>
          <p:nvPr/>
        </p:nvSpPr>
        <p:spPr>
          <a:xfrm>
            <a:off x="1969285" y="1614270"/>
            <a:ext cx="1461052" cy="7156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189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F5FB-6997-DC4E-ACE5-4EC848B4D1FC}"/>
              </a:ext>
            </a:extLst>
          </p:cNvPr>
          <p:cNvSpPr>
            <a:spLocks noGrp="1"/>
          </p:cNvSpPr>
          <p:nvPr>
            <p:ph type="title"/>
          </p:nvPr>
        </p:nvSpPr>
        <p:spPr/>
        <p:txBody>
          <a:bodyPr>
            <a:normAutofit fontScale="90000"/>
          </a:bodyPr>
          <a:lstStyle/>
          <a:p>
            <a:r>
              <a:rPr lang="en-US" dirty="0"/>
              <a:t>Reproducibility of echocardiographic techniques for sequential assessment of LVEF </a:t>
            </a:r>
          </a:p>
        </p:txBody>
      </p:sp>
      <p:sp>
        <p:nvSpPr>
          <p:cNvPr id="11" name="Content Placeholder 10">
            <a:extLst>
              <a:ext uri="{FF2B5EF4-FFF2-40B4-BE49-F238E27FC236}">
                <a16:creationId xmlns:a16="http://schemas.microsoft.com/office/drawing/2014/main" id="{CFDCAEA2-5E70-4E48-906A-41E9FD886EC3}"/>
              </a:ext>
            </a:extLst>
          </p:cNvPr>
          <p:cNvSpPr>
            <a:spLocks noGrp="1"/>
          </p:cNvSpPr>
          <p:nvPr>
            <p:ph sz="half" idx="2"/>
          </p:nvPr>
        </p:nvSpPr>
        <p:spPr>
          <a:xfrm>
            <a:off x="9600387" y="2017343"/>
            <a:ext cx="2459808" cy="3441520"/>
          </a:xfrm>
        </p:spPr>
        <p:txBody>
          <a:bodyPr/>
          <a:lstStyle/>
          <a:p>
            <a:r>
              <a:rPr lang="en-US" dirty="0"/>
              <a:t>56 patients with stable LV function by GLS were imaged 5 times over 12 </a:t>
            </a:r>
            <a:r>
              <a:rPr lang="en-US" dirty="0" err="1"/>
              <a:t>mos</a:t>
            </a:r>
            <a:endParaRPr lang="en-US" dirty="0"/>
          </a:p>
        </p:txBody>
      </p:sp>
      <p:pic>
        <p:nvPicPr>
          <p:cNvPr id="5" name="Picture 4" descr="Chart, scatter chart&#10;&#10;Description automatically generated">
            <a:extLst>
              <a:ext uri="{FF2B5EF4-FFF2-40B4-BE49-F238E27FC236}">
                <a16:creationId xmlns:a16="http://schemas.microsoft.com/office/drawing/2014/main" id="{55903A8D-7B3C-AD42-9764-2DDD4C6A0E69}"/>
              </a:ext>
            </a:extLst>
          </p:cNvPr>
          <p:cNvPicPr>
            <a:picLocks noChangeAspect="1"/>
          </p:cNvPicPr>
          <p:nvPr/>
        </p:nvPicPr>
        <p:blipFill>
          <a:blip r:embed="rId2"/>
          <a:stretch>
            <a:fillRect/>
          </a:stretch>
        </p:blipFill>
        <p:spPr>
          <a:xfrm>
            <a:off x="2591612" y="1954599"/>
            <a:ext cx="7008775" cy="4098882"/>
          </a:xfrm>
          <a:prstGeom prst="rect">
            <a:avLst/>
          </a:prstGeom>
        </p:spPr>
      </p:pic>
      <p:sp>
        <p:nvSpPr>
          <p:cNvPr id="6" name="Rectangle 5">
            <a:extLst>
              <a:ext uri="{FF2B5EF4-FFF2-40B4-BE49-F238E27FC236}">
                <a16:creationId xmlns:a16="http://schemas.microsoft.com/office/drawing/2014/main" id="{BE650053-818C-254E-940A-CCE736F1E8B8}"/>
              </a:ext>
            </a:extLst>
          </p:cNvPr>
          <p:cNvSpPr/>
          <p:nvPr/>
        </p:nvSpPr>
        <p:spPr>
          <a:xfrm>
            <a:off x="7562333" y="3429000"/>
            <a:ext cx="914401" cy="2119184"/>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1C3E56-3392-144F-BA2E-63DD564287EE}"/>
              </a:ext>
            </a:extLst>
          </p:cNvPr>
          <p:cNvSpPr txBox="1"/>
          <p:nvPr/>
        </p:nvSpPr>
        <p:spPr>
          <a:xfrm>
            <a:off x="2440703" y="6351373"/>
            <a:ext cx="3655296" cy="369332"/>
          </a:xfrm>
          <a:prstGeom prst="rect">
            <a:avLst/>
          </a:prstGeom>
          <a:noFill/>
        </p:spPr>
        <p:txBody>
          <a:bodyPr wrap="none" rtlCol="0">
            <a:spAutoFit/>
          </a:bodyPr>
          <a:lstStyle/>
          <a:p>
            <a:r>
              <a:rPr lang="en-US" dirty="0" err="1">
                <a:solidFill>
                  <a:schemeClr val="bg1"/>
                </a:solidFill>
              </a:rPr>
              <a:t>Thavendiranathan</a:t>
            </a:r>
            <a:r>
              <a:rPr lang="en-US" dirty="0">
                <a:solidFill>
                  <a:schemeClr val="bg1"/>
                </a:solidFill>
              </a:rPr>
              <a:t> P et al, JACC, 2013</a:t>
            </a:r>
          </a:p>
        </p:txBody>
      </p:sp>
    </p:spTree>
    <p:extLst>
      <p:ext uri="{BB962C8B-B14F-4D97-AF65-F5344CB8AC3E}">
        <p14:creationId xmlns:p14="http://schemas.microsoft.com/office/powerpoint/2010/main" val="2922930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10F3AD-2DBB-9949-B5D6-0D3BF47ACBD3}"/>
              </a:ext>
            </a:extLst>
          </p:cNvPr>
          <p:cNvSpPr>
            <a:spLocks noGrp="1"/>
          </p:cNvSpPr>
          <p:nvPr>
            <p:ph type="title"/>
          </p:nvPr>
        </p:nvSpPr>
        <p:spPr>
          <a:xfrm>
            <a:off x="636570" y="261938"/>
            <a:ext cx="11071726" cy="1483690"/>
          </a:xfrm>
        </p:spPr>
        <p:txBody>
          <a:bodyPr>
            <a:noAutofit/>
          </a:bodyPr>
          <a:lstStyle/>
          <a:p>
            <a:r>
              <a:rPr lang="en-GB" altLang="en-US" sz="2400" dirty="0"/>
              <a:t>Comparison of temporal variability in CMR and echocardiography parameters in healthy volunteers against changes in women with HER2+ breast cancer with and without cancer therapy-related cardiotoxicity. </a:t>
            </a:r>
            <a:br>
              <a:rPr lang="en-GB" altLang="en-US" sz="2400" dirty="0"/>
            </a:br>
            <a:endParaRPr lang="en-US" sz="2400" dirty="0"/>
          </a:p>
        </p:txBody>
      </p:sp>
      <p:sp>
        <p:nvSpPr>
          <p:cNvPr id="7" name="Content Placeholder 6">
            <a:extLst>
              <a:ext uri="{FF2B5EF4-FFF2-40B4-BE49-F238E27FC236}">
                <a16:creationId xmlns:a16="http://schemas.microsoft.com/office/drawing/2014/main" id="{36EA38CE-4AD9-A649-BB04-55DDCEC9696D}"/>
              </a:ext>
            </a:extLst>
          </p:cNvPr>
          <p:cNvSpPr>
            <a:spLocks noGrp="1"/>
          </p:cNvSpPr>
          <p:nvPr>
            <p:ph idx="1"/>
          </p:nvPr>
        </p:nvSpPr>
        <p:spPr/>
        <p:txBody>
          <a:bodyPr/>
          <a:lstStyle/>
          <a:p>
            <a:endParaRPr lang="en-US" dirty="0"/>
          </a:p>
        </p:txBody>
      </p:sp>
      <p:pic>
        <p:nvPicPr>
          <p:cNvPr id="10" name="Picture 3">
            <a:extLst>
              <a:ext uri="{FF2B5EF4-FFF2-40B4-BE49-F238E27FC236}">
                <a16:creationId xmlns:a16="http://schemas.microsoft.com/office/drawing/2014/main" id="{799C6A40-8B9E-C341-A643-B796A91F9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59" y="1745628"/>
            <a:ext cx="8604250" cy="4900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4">
            <a:extLst>
              <a:ext uri="{FF2B5EF4-FFF2-40B4-BE49-F238E27FC236}">
                <a16:creationId xmlns:a16="http://schemas.microsoft.com/office/drawing/2014/main" id="{8D6CC0CE-AC7B-D645-814E-FE7A4798AE78}"/>
              </a:ext>
            </a:extLst>
          </p:cNvPr>
          <p:cNvSpPr txBox="1">
            <a:spLocks noChangeArrowheads="1"/>
          </p:cNvSpPr>
          <p:nvPr/>
        </p:nvSpPr>
        <p:spPr bwMode="auto">
          <a:xfrm>
            <a:off x="10248926" y="629766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200" b="1" dirty="0">
                <a:solidFill>
                  <a:schemeClr val="bg1"/>
                </a:solidFill>
                <a:latin typeface="Arial" panose="020B0604020202020204" pitchFamily="34" charset="0"/>
              </a:rPr>
              <a:t>Lambert et al. </a:t>
            </a:r>
          </a:p>
          <a:p>
            <a:r>
              <a:rPr lang="en-GB" altLang="en-US" sz="1200" b="1" dirty="0">
                <a:solidFill>
                  <a:schemeClr val="bg1"/>
                </a:solidFill>
                <a:latin typeface="Arial" panose="020B0604020202020204" pitchFamily="34" charset="0"/>
              </a:rPr>
              <a:t>Heart 2020;106:817-823</a:t>
            </a:r>
          </a:p>
        </p:txBody>
      </p:sp>
      <p:sp>
        <p:nvSpPr>
          <p:cNvPr id="12" name="Text Box 5">
            <a:extLst>
              <a:ext uri="{FF2B5EF4-FFF2-40B4-BE49-F238E27FC236}">
                <a16:creationId xmlns:a16="http://schemas.microsoft.com/office/drawing/2014/main" id="{BE8B3DE3-C92A-5942-805F-91B66A2D4536}"/>
              </a:ext>
            </a:extLst>
          </p:cNvPr>
          <p:cNvSpPr txBox="1">
            <a:spLocks noChangeArrowheads="1"/>
          </p:cNvSpPr>
          <p:nvPr/>
        </p:nvSpPr>
        <p:spPr bwMode="auto">
          <a:xfrm>
            <a:off x="107950" y="7289800"/>
            <a:ext cx="7559675"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9pPr>
          </a:lstStyle>
          <a:p>
            <a:r>
              <a:rPr lang="en-GB" altLang="en-US" sz="1000">
                <a:latin typeface="Arial" panose="020B0604020202020204" pitchFamily="34" charset="0"/>
              </a:rPr>
              <a:t>Copyright © BMJ Publishing Group Ltd &amp; British Cardiovascular Society. All rights reserved.</a:t>
            </a:r>
          </a:p>
        </p:txBody>
      </p:sp>
      <p:sp>
        <p:nvSpPr>
          <p:cNvPr id="13" name="Rounded Rectangle 12">
            <a:extLst>
              <a:ext uri="{FF2B5EF4-FFF2-40B4-BE49-F238E27FC236}">
                <a16:creationId xmlns:a16="http://schemas.microsoft.com/office/drawing/2014/main" id="{5FBDD3E3-844F-CF44-85F0-A2D3658CDC74}"/>
              </a:ext>
            </a:extLst>
          </p:cNvPr>
          <p:cNvSpPr/>
          <p:nvPr/>
        </p:nvSpPr>
        <p:spPr>
          <a:xfrm>
            <a:off x="3134859" y="2158361"/>
            <a:ext cx="2117035" cy="34588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F56A8DF-8F23-A346-A3A8-6E6A4E970709}"/>
              </a:ext>
            </a:extLst>
          </p:cNvPr>
          <p:cNvSpPr/>
          <p:nvPr/>
        </p:nvSpPr>
        <p:spPr>
          <a:xfrm>
            <a:off x="6303483" y="2146852"/>
            <a:ext cx="1227256" cy="34588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A613FD-0179-0D43-8DA1-3D809C680B40}"/>
              </a:ext>
            </a:extLst>
          </p:cNvPr>
          <p:cNvSpPr txBox="1"/>
          <p:nvPr/>
        </p:nvSpPr>
        <p:spPr>
          <a:xfrm>
            <a:off x="9904021" y="2576945"/>
            <a:ext cx="2202422" cy="2031325"/>
          </a:xfrm>
          <a:prstGeom prst="rect">
            <a:avLst/>
          </a:prstGeom>
          <a:noFill/>
        </p:spPr>
        <p:txBody>
          <a:bodyPr wrap="square" rtlCol="0">
            <a:spAutoFit/>
          </a:bodyPr>
          <a:lstStyle/>
          <a:p>
            <a:r>
              <a:rPr lang="en-US" dirty="0"/>
              <a:t>60 participants,</a:t>
            </a:r>
          </a:p>
          <a:p>
            <a:r>
              <a:rPr lang="en-US" dirty="0"/>
              <a:t>30 healthy volunteers, </a:t>
            </a:r>
          </a:p>
          <a:p>
            <a:r>
              <a:rPr lang="en-US" dirty="0"/>
              <a:t>30 cancer patients</a:t>
            </a:r>
          </a:p>
          <a:p>
            <a:r>
              <a:rPr lang="en-US" dirty="0"/>
              <a:t>15 + CTRCD,</a:t>
            </a:r>
          </a:p>
          <a:p>
            <a:r>
              <a:rPr lang="en-US" dirty="0"/>
              <a:t>Treated with </a:t>
            </a:r>
            <a:r>
              <a:rPr lang="en-US" dirty="0" err="1"/>
              <a:t>doxo</a:t>
            </a:r>
            <a:r>
              <a:rPr lang="en-US" dirty="0"/>
              <a:t> and trastuzumab,</a:t>
            </a:r>
          </a:p>
          <a:p>
            <a:r>
              <a:rPr lang="en-US" dirty="0"/>
              <a:t>3 CMR, TTE q 3mos</a:t>
            </a:r>
          </a:p>
        </p:txBody>
      </p:sp>
    </p:spTree>
    <p:extLst>
      <p:ext uri="{BB962C8B-B14F-4D97-AF65-F5344CB8AC3E}">
        <p14:creationId xmlns:p14="http://schemas.microsoft.com/office/powerpoint/2010/main" val="1817926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5187-91E7-1740-923C-E3116B4D5C4B}"/>
              </a:ext>
            </a:extLst>
          </p:cNvPr>
          <p:cNvSpPr>
            <a:spLocks noGrp="1"/>
          </p:cNvSpPr>
          <p:nvPr>
            <p:ph type="title"/>
          </p:nvPr>
        </p:nvSpPr>
        <p:spPr>
          <a:xfrm>
            <a:off x="1451579" y="804519"/>
            <a:ext cx="9603275" cy="1049235"/>
          </a:xfrm>
        </p:spPr>
        <p:txBody>
          <a:bodyPr>
            <a:normAutofit/>
          </a:bodyPr>
          <a:lstStyle/>
          <a:p>
            <a:r>
              <a:rPr lang="en-US" dirty="0"/>
              <a:t>Changes in GLS are associated with CTRCD</a:t>
            </a:r>
          </a:p>
        </p:txBody>
      </p:sp>
      <p:pic>
        <p:nvPicPr>
          <p:cNvPr id="4" name="Picture 1">
            <a:extLst>
              <a:ext uri="{FF2B5EF4-FFF2-40B4-BE49-F238E27FC236}">
                <a16:creationId xmlns:a16="http://schemas.microsoft.com/office/drawing/2014/main" id="{89EEC229-A2BA-8646-AD64-8B97FB9A96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3445" y="1915901"/>
            <a:ext cx="4162555" cy="413758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Content Placeholder 7">
            <a:extLst>
              <a:ext uri="{FF2B5EF4-FFF2-40B4-BE49-F238E27FC236}">
                <a16:creationId xmlns:a16="http://schemas.microsoft.com/office/drawing/2014/main" id="{945254E0-AB84-47CA-86BD-2B4E6D70253D}"/>
              </a:ext>
            </a:extLst>
          </p:cNvPr>
          <p:cNvSpPr>
            <a:spLocks noGrp="1"/>
          </p:cNvSpPr>
          <p:nvPr>
            <p:ph idx="1"/>
          </p:nvPr>
        </p:nvSpPr>
        <p:spPr>
          <a:xfrm>
            <a:off x="6892299" y="2015734"/>
            <a:ext cx="4162555" cy="3450613"/>
          </a:xfrm>
        </p:spPr>
        <p:txBody>
          <a:bodyPr>
            <a:normAutofit/>
          </a:bodyPr>
          <a:lstStyle/>
          <a:p>
            <a:pPr marL="0" indent="0">
              <a:buNone/>
            </a:pPr>
            <a:r>
              <a:rPr lang="en-US" dirty="0"/>
              <a:t>Associations between early changes (4–6 </a:t>
            </a:r>
            <a:r>
              <a:rPr lang="en-US" dirty="0" err="1"/>
              <a:t>mos</a:t>
            </a:r>
            <a:r>
              <a:rPr lang="en-US" dirty="0"/>
              <a:t>) in echocardiographic parameters and subsequent changes in 2D LVEF (at 12 </a:t>
            </a:r>
            <a:r>
              <a:rPr lang="en-US" dirty="0" err="1"/>
              <a:t>mos</a:t>
            </a:r>
            <a:r>
              <a:rPr lang="en-US" dirty="0"/>
              <a:t>):</a:t>
            </a:r>
          </a:p>
          <a:p>
            <a:pPr lvl="1"/>
            <a:r>
              <a:rPr lang="en-US" dirty="0"/>
              <a:t>LV volumes, strain, and VA coupling were associated with subsequent changes in LVEF with doxorubicin and trastuzumab therapy.</a:t>
            </a:r>
          </a:p>
        </p:txBody>
      </p:sp>
      <p:sp>
        <p:nvSpPr>
          <p:cNvPr id="6" name="Text Box 3">
            <a:extLst>
              <a:ext uri="{FF2B5EF4-FFF2-40B4-BE49-F238E27FC236}">
                <a16:creationId xmlns:a16="http://schemas.microsoft.com/office/drawing/2014/main" id="{58C5B62B-A2CD-D749-9F71-85145E60243D}"/>
              </a:ext>
            </a:extLst>
          </p:cNvPr>
          <p:cNvSpPr txBox="1">
            <a:spLocks noChangeArrowheads="1"/>
          </p:cNvSpPr>
          <p:nvPr/>
        </p:nvSpPr>
        <p:spPr bwMode="auto">
          <a:xfrm>
            <a:off x="958665" y="6115628"/>
            <a:ext cx="441007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dirty="0">
                <a:solidFill>
                  <a:schemeClr val="bg1"/>
                </a:solidFill>
              </a:rPr>
              <a:t>Narayan et al. Circulation. 2017</a:t>
            </a:r>
          </a:p>
        </p:txBody>
      </p:sp>
      <p:sp>
        <p:nvSpPr>
          <p:cNvPr id="7" name="Rectangle 6">
            <a:extLst>
              <a:ext uri="{FF2B5EF4-FFF2-40B4-BE49-F238E27FC236}">
                <a16:creationId xmlns:a16="http://schemas.microsoft.com/office/drawing/2014/main" id="{509C5FBD-B9EC-724D-B8DC-71A8483F11AB}"/>
              </a:ext>
            </a:extLst>
          </p:cNvPr>
          <p:cNvSpPr/>
          <p:nvPr/>
        </p:nvSpPr>
        <p:spPr>
          <a:xfrm>
            <a:off x="3798358" y="3871566"/>
            <a:ext cx="1512357" cy="268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308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F0B97-3AFC-DF48-B6F7-F725F855512A}"/>
              </a:ext>
            </a:extLst>
          </p:cNvPr>
          <p:cNvSpPr>
            <a:spLocks noGrp="1"/>
          </p:cNvSpPr>
          <p:nvPr>
            <p:ph type="title"/>
          </p:nvPr>
        </p:nvSpPr>
        <p:spPr/>
        <p:txBody>
          <a:bodyPr>
            <a:normAutofit fontScale="90000"/>
          </a:bodyPr>
          <a:lstStyle/>
          <a:p>
            <a:r>
              <a:rPr lang="en-US" dirty="0" err="1"/>
              <a:t>Succour</a:t>
            </a:r>
            <a:r>
              <a:rPr lang="en-US" dirty="0"/>
              <a:t> - GLS-Guided Management to prevent CTRCD</a:t>
            </a:r>
            <a:br>
              <a:rPr lang="en-US" dirty="0"/>
            </a:br>
            <a:endParaRPr lang="en-US" dirty="0"/>
          </a:p>
        </p:txBody>
      </p:sp>
      <p:sp>
        <p:nvSpPr>
          <p:cNvPr id="5" name="Content Placeholder 4">
            <a:extLst>
              <a:ext uri="{FF2B5EF4-FFF2-40B4-BE49-F238E27FC236}">
                <a16:creationId xmlns:a16="http://schemas.microsoft.com/office/drawing/2014/main" id="{647FA6FD-5D85-EE41-B49B-B0538F64F041}"/>
              </a:ext>
            </a:extLst>
          </p:cNvPr>
          <p:cNvSpPr>
            <a:spLocks noGrp="1"/>
          </p:cNvSpPr>
          <p:nvPr>
            <p:ph idx="1"/>
          </p:nvPr>
        </p:nvSpPr>
        <p:spPr>
          <a:xfrm>
            <a:off x="1451579" y="1853754"/>
            <a:ext cx="9603275" cy="4037749"/>
          </a:xfrm>
        </p:spPr>
        <p:txBody>
          <a:bodyPr>
            <a:noAutofit/>
          </a:bodyPr>
          <a:lstStyle/>
          <a:p>
            <a:pPr>
              <a:lnSpc>
                <a:spcPct val="100000"/>
              </a:lnSpc>
            </a:pPr>
            <a:r>
              <a:rPr lang="en-US" sz="2400" dirty="0"/>
              <a:t>identify whether GLS-guided cardioprotective therapy prevents reduction in LVEF and development of CTRCD in high-risk patients compared with usual care</a:t>
            </a:r>
          </a:p>
          <a:p>
            <a:r>
              <a:rPr lang="en-US" sz="2400" dirty="0"/>
              <a:t>331 anthracycline-treated patients with another heart failure risk factor</a:t>
            </a:r>
          </a:p>
          <a:p>
            <a:r>
              <a:rPr lang="en-US" sz="2400" dirty="0"/>
              <a:t>initiation of cardioprotective therapy guided </a:t>
            </a:r>
          </a:p>
          <a:p>
            <a:pPr lvl="1"/>
            <a:r>
              <a:rPr lang="en-US" sz="2400" dirty="0"/>
              <a:t>by ≥12% relative reduction in GLS (n = 166) OR &gt;10% absolute reduction of LVEF (n = 165) </a:t>
            </a:r>
          </a:p>
          <a:p>
            <a:r>
              <a:rPr lang="en-US" sz="2400" dirty="0"/>
              <a:t>Patients were followed for EF and development of CTRCD (symptomatic EF reduction of &gt;5% or &gt;10% asymptomatic to &lt;55%) over 1 year.</a:t>
            </a:r>
          </a:p>
        </p:txBody>
      </p:sp>
    </p:spTree>
    <p:extLst>
      <p:ext uri="{BB962C8B-B14F-4D97-AF65-F5344CB8AC3E}">
        <p14:creationId xmlns:p14="http://schemas.microsoft.com/office/powerpoint/2010/main" val="3260243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19ED-3E7F-2F41-A08C-3DB62F9ACBC6}"/>
              </a:ext>
            </a:extLst>
          </p:cNvPr>
          <p:cNvSpPr>
            <a:spLocks noGrp="1"/>
          </p:cNvSpPr>
          <p:nvPr>
            <p:ph type="title"/>
          </p:nvPr>
        </p:nvSpPr>
        <p:spPr/>
        <p:txBody>
          <a:bodyPr/>
          <a:lstStyle/>
          <a:p>
            <a:r>
              <a:rPr lang="en-US" dirty="0" err="1"/>
              <a:t>Succour</a:t>
            </a:r>
            <a:r>
              <a:rPr lang="en-US" dirty="0"/>
              <a:t> - GLS-Guided Management to prevent CTRCD</a:t>
            </a:r>
          </a:p>
        </p:txBody>
      </p:sp>
      <p:sp>
        <p:nvSpPr>
          <p:cNvPr id="6" name="Content Placeholder 5">
            <a:extLst>
              <a:ext uri="{FF2B5EF4-FFF2-40B4-BE49-F238E27FC236}">
                <a16:creationId xmlns:a16="http://schemas.microsoft.com/office/drawing/2014/main" id="{7F59CAE2-5056-1C49-8F41-8261B4D0423C}"/>
              </a:ext>
            </a:extLst>
          </p:cNvPr>
          <p:cNvSpPr>
            <a:spLocks noGrp="1"/>
          </p:cNvSpPr>
          <p:nvPr>
            <p:ph idx="1"/>
          </p:nvPr>
        </p:nvSpPr>
        <p:spPr/>
        <p:txBody>
          <a:bodyPr>
            <a:normAutofit/>
          </a:bodyPr>
          <a:lstStyle/>
          <a:p>
            <a:r>
              <a:rPr lang="en-US" sz="2400" u="sng" dirty="0"/>
              <a:t>Primary outcome: </a:t>
            </a:r>
            <a:r>
              <a:rPr lang="en-US" sz="2400" dirty="0"/>
              <a:t>change in LVEF was not significantly different between the 2 arms</a:t>
            </a:r>
          </a:p>
          <a:p>
            <a:r>
              <a:rPr lang="en-US" sz="2400" u="sng" dirty="0"/>
              <a:t>Secondary outcomes: </a:t>
            </a:r>
          </a:p>
          <a:p>
            <a:pPr lvl="1"/>
            <a:r>
              <a:rPr lang="en-US" sz="2400" dirty="0"/>
              <a:t>significantly greater use of cardioprotective therapy (29% vs. 11%, p&lt;0.0001)</a:t>
            </a:r>
          </a:p>
          <a:p>
            <a:pPr lvl="1"/>
            <a:r>
              <a:rPr lang="en-US" sz="2400" dirty="0"/>
              <a:t>fewer patients met CTRCD criteria in the GLS-guided than the EF-guided arm (5.8% vs. 13.7%; p = 0.02, NNT=13).</a:t>
            </a:r>
          </a:p>
        </p:txBody>
      </p:sp>
      <p:sp>
        <p:nvSpPr>
          <p:cNvPr id="5" name="TextBox 4">
            <a:extLst>
              <a:ext uri="{FF2B5EF4-FFF2-40B4-BE49-F238E27FC236}">
                <a16:creationId xmlns:a16="http://schemas.microsoft.com/office/drawing/2014/main" id="{20DB9306-B9C8-DF4A-AAF2-2713035F552D}"/>
              </a:ext>
            </a:extLst>
          </p:cNvPr>
          <p:cNvSpPr txBox="1"/>
          <p:nvPr/>
        </p:nvSpPr>
        <p:spPr>
          <a:xfrm>
            <a:off x="1540565" y="6281530"/>
            <a:ext cx="3474156" cy="369332"/>
          </a:xfrm>
          <a:prstGeom prst="rect">
            <a:avLst/>
          </a:prstGeom>
          <a:noFill/>
        </p:spPr>
        <p:txBody>
          <a:bodyPr wrap="none" rtlCol="0">
            <a:spAutoFit/>
          </a:bodyPr>
          <a:lstStyle/>
          <a:p>
            <a:r>
              <a:rPr lang="en-US" dirty="0" err="1">
                <a:solidFill>
                  <a:schemeClr val="bg1"/>
                </a:solidFill>
              </a:rPr>
              <a:t>Thavendiranathan</a:t>
            </a:r>
            <a:r>
              <a:rPr lang="en-US" dirty="0">
                <a:solidFill>
                  <a:schemeClr val="bg1"/>
                </a:solidFill>
              </a:rPr>
              <a:t> et al, JACC, 2021</a:t>
            </a:r>
          </a:p>
        </p:txBody>
      </p:sp>
    </p:spTree>
    <p:extLst>
      <p:ext uri="{BB962C8B-B14F-4D97-AF65-F5344CB8AC3E}">
        <p14:creationId xmlns:p14="http://schemas.microsoft.com/office/powerpoint/2010/main" val="1659779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9911-377C-8A4C-A19D-3124C0BE8E13}"/>
              </a:ext>
            </a:extLst>
          </p:cNvPr>
          <p:cNvSpPr>
            <a:spLocks noGrp="1"/>
          </p:cNvSpPr>
          <p:nvPr>
            <p:ph type="title"/>
          </p:nvPr>
        </p:nvSpPr>
        <p:spPr/>
        <p:txBody>
          <a:bodyPr>
            <a:normAutofit fontScale="90000"/>
          </a:bodyPr>
          <a:lstStyle/>
          <a:p>
            <a:r>
              <a:rPr lang="en-US" dirty="0"/>
              <a:t>GLS-guided strategy does prevent decrement in LVEF in patients on cardioprotective therapy.</a:t>
            </a:r>
          </a:p>
        </p:txBody>
      </p:sp>
      <p:pic>
        <p:nvPicPr>
          <p:cNvPr id="6" name="Picture 5" descr="Diagram&#10;&#10;Description automatically generated">
            <a:extLst>
              <a:ext uri="{FF2B5EF4-FFF2-40B4-BE49-F238E27FC236}">
                <a16:creationId xmlns:a16="http://schemas.microsoft.com/office/drawing/2014/main" id="{7764D525-3A62-0F46-B9B6-E3DB9FE7D370}"/>
              </a:ext>
            </a:extLst>
          </p:cNvPr>
          <p:cNvPicPr>
            <a:picLocks noChangeAspect="1"/>
          </p:cNvPicPr>
          <p:nvPr/>
        </p:nvPicPr>
        <p:blipFill>
          <a:blip r:embed="rId3"/>
          <a:stretch>
            <a:fillRect/>
          </a:stretch>
        </p:blipFill>
        <p:spPr>
          <a:xfrm>
            <a:off x="3205892" y="1864194"/>
            <a:ext cx="6123460" cy="4260426"/>
          </a:xfrm>
          <a:prstGeom prst="rect">
            <a:avLst/>
          </a:prstGeom>
        </p:spPr>
      </p:pic>
      <p:sp>
        <p:nvSpPr>
          <p:cNvPr id="7" name="TextBox 6">
            <a:extLst>
              <a:ext uri="{FF2B5EF4-FFF2-40B4-BE49-F238E27FC236}">
                <a16:creationId xmlns:a16="http://schemas.microsoft.com/office/drawing/2014/main" id="{99666BDF-BB3A-EE41-91A0-AA6FB3EE4977}"/>
              </a:ext>
            </a:extLst>
          </p:cNvPr>
          <p:cNvSpPr txBox="1"/>
          <p:nvPr/>
        </p:nvSpPr>
        <p:spPr>
          <a:xfrm>
            <a:off x="1302026" y="6271591"/>
            <a:ext cx="3474156" cy="369332"/>
          </a:xfrm>
          <a:prstGeom prst="rect">
            <a:avLst/>
          </a:prstGeom>
          <a:noFill/>
        </p:spPr>
        <p:txBody>
          <a:bodyPr wrap="none" rtlCol="0">
            <a:spAutoFit/>
          </a:bodyPr>
          <a:lstStyle/>
          <a:p>
            <a:r>
              <a:rPr lang="en-US" dirty="0" err="1">
                <a:solidFill>
                  <a:schemeClr val="bg1"/>
                </a:solidFill>
              </a:rPr>
              <a:t>Thavendiranathan</a:t>
            </a:r>
            <a:r>
              <a:rPr lang="en-US" dirty="0">
                <a:solidFill>
                  <a:schemeClr val="bg1"/>
                </a:solidFill>
              </a:rPr>
              <a:t> et al, JACC, 2021</a:t>
            </a:r>
          </a:p>
        </p:txBody>
      </p:sp>
    </p:spTree>
    <p:extLst>
      <p:ext uri="{BB962C8B-B14F-4D97-AF65-F5344CB8AC3E}">
        <p14:creationId xmlns:p14="http://schemas.microsoft.com/office/powerpoint/2010/main" val="4210517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B100-5689-9946-91D8-78D973B1B20B}"/>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a:t>Diastolic dysfunction as predictor of subsequent CTRCD</a:t>
            </a:r>
          </a:p>
        </p:txBody>
      </p:sp>
      <p:sp>
        <p:nvSpPr>
          <p:cNvPr id="3" name="Content Placeholder 2">
            <a:extLst>
              <a:ext uri="{FF2B5EF4-FFF2-40B4-BE49-F238E27FC236}">
                <a16:creationId xmlns:a16="http://schemas.microsoft.com/office/drawing/2014/main" id="{0F692344-A598-B844-A3AB-6068EAB7340D}"/>
              </a:ext>
            </a:extLst>
          </p:cNvPr>
          <p:cNvSpPr>
            <a:spLocks noGrp="1"/>
          </p:cNvSpPr>
          <p:nvPr>
            <p:ph sz="half" idx="1"/>
          </p:nvPr>
        </p:nvSpPr>
        <p:spPr>
          <a:xfrm>
            <a:off x="1517558" y="1986629"/>
            <a:ext cx="6847965" cy="1913429"/>
          </a:xfrm>
        </p:spPr>
        <p:txBody>
          <a:bodyPr vert="horz" lIns="91440" tIns="45720" rIns="91440" bIns="45720" rtlCol="0" anchor="t">
            <a:noAutofit/>
          </a:bodyPr>
          <a:lstStyle/>
          <a:p>
            <a:r>
              <a:rPr lang="en-US" dirty="0"/>
              <a:t>Mixed evidence and fewer studies</a:t>
            </a:r>
          </a:p>
          <a:p>
            <a:r>
              <a:rPr lang="en-US" dirty="0"/>
              <a:t>Worsening diastolic dysfunction during chemotherapy associated with 2-fold risk of CTRCD and subsequent reduction in LVEF</a:t>
            </a:r>
          </a:p>
        </p:txBody>
      </p:sp>
      <p:sp>
        <p:nvSpPr>
          <p:cNvPr id="6" name="Rectangle 5">
            <a:extLst>
              <a:ext uri="{FF2B5EF4-FFF2-40B4-BE49-F238E27FC236}">
                <a16:creationId xmlns:a16="http://schemas.microsoft.com/office/drawing/2014/main" id="{CF70258F-5785-C149-B0EF-B54AD9D66A5B}"/>
              </a:ext>
            </a:extLst>
          </p:cNvPr>
          <p:cNvSpPr/>
          <p:nvPr/>
        </p:nvSpPr>
        <p:spPr>
          <a:xfrm>
            <a:off x="9422106" y="2699790"/>
            <a:ext cx="2895600" cy="923330"/>
          </a:xfrm>
          <a:prstGeom prst="rect">
            <a:avLst/>
          </a:prstGeom>
        </p:spPr>
        <p:txBody>
          <a:bodyPr wrap="square">
            <a:spAutoFit/>
          </a:bodyPr>
          <a:lstStyle/>
          <a:p>
            <a:r>
              <a:rPr lang="en-US" altLang="en-US" dirty="0"/>
              <a:t>Upshaw et al. </a:t>
            </a:r>
            <a:r>
              <a:rPr lang="en-US" altLang="en-US" i="1" dirty="0"/>
              <a:t>J Am Coll </a:t>
            </a:r>
            <a:r>
              <a:rPr lang="en-US" altLang="en-US" i="1" dirty="0" err="1"/>
              <a:t>Cardiol</a:t>
            </a:r>
            <a:r>
              <a:rPr lang="en-US" altLang="en-US" i="1" dirty="0"/>
              <a:t> Cardiovasc Imaging</a:t>
            </a:r>
            <a:r>
              <a:rPr lang="en-US" altLang="en-US" dirty="0"/>
              <a:t> 2019</a:t>
            </a:r>
          </a:p>
        </p:txBody>
      </p:sp>
      <p:pic>
        <p:nvPicPr>
          <p:cNvPr id="9" name="Content Placeholder 8" descr="Graphical user interface&#10;&#10;Description automatically generated">
            <a:extLst>
              <a:ext uri="{FF2B5EF4-FFF2-40B4-BE49-F238E27FC236}">
                <a16:creationId xmlns:a16="http://schemas.microsoft.com/office/drawing/2014/main" id="{B8F51069-B447-4241-95D1-3A9021E10DB8}"/>
              </a:ext>
            </a:extLst>
          </p:cNvPr>
          <p:cNvPicPr>
            <a:picLocks noGrp="1" noChangeAspect="1"/>
          </p:cNvPicPr>
          <p:nvPr>
            <p:ph sz="half" idx="2"/>
          </p:nvPr>
        </p:nvPicPr>
        <p:blipFill rotWithShape="1">
          <a:blip r:embed="rId3"/>
          <a:srcRect l="1712" t="51805" b="25066"/>
          <a:stretch/>
        </p:blipFill>
        <p:spPr>
          <a:xfrm>
            <a:off x="1330035" y="3623120"/>
            <a:ext cx="10338557" cy="3120932"/>
          </a:xfrm>
        </p:spPr>
      </p:pic>
    </p:spTree>
    <p:extLst>
      <p:ext uri="{BB962C8B-B14F-4D97-AF65-F5344CB8AC3E}">
        <p14:creationId xmlns:p14="http://schemas.microsoft.com/office/powerpoint/2010/main" val="3422987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09CEA9-FBED-9C4F-861B-6026ED1836C6}"/>
              </a:ext>
            </a:extLst>
          </p:cNvPr>
          <p:cNvSpPr txBox="1">
            <a:spLocks/>
          </p:cNvSpPr>
          <p:nvPr/>
        </p:nvSpPr>
        <p:spPr>
          <a:xfrm>
            <a:off x="1451579" y="407504"/>
            <a:ext cx="9603275" cy="1446251"/>
          </a:xfrm>
          <a:prstGeom prst="rect">
            <a:avLst/>
          </a:prstGeom>
        </p:spPr>
        <p:txBody>
          <a:bodyPr>
            <a:normAutofit fontScale="90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Question 4:</a:t>
            </a:r>
            <a:br>
              <a:rPr lang="en-US" dirty="0"/>
            </a:br>
            <a:r>
              <a:rPr lang="en-US" dirty="0"/>
              <a:t>How Often should repeat Surveillance studies be performed in patients DURING CARDIOTOXIC CHEMOTHERAPY ?</a:t>
            </a:r>
          </a:p>
        </p:txBody>
      </p:sp>
      <p:sp>
        <p:nvSpPr>
          <p:cNvPr id="11" name="Content Placeholder 2">
            <a:extLst>
              <a:ext uri="{FF2B5EF4-FFF2-40B4-BE49-F238E27FC236}">
                <a16:creationId xmlns:a16="http://schemas.microsoft.com/office/drawing/2014/main" id="{81517DC9-21A6-3547-A85A-7E314C0E854F}"/>
              </a:ext>
            </a:extLst>
          </p:cNvPr>
          <p:cNvSpPr txBox="1">
            <a:spLocks/>
          </p:cNvSpPr>
          <p:nvPr/>
        </p:nvSpPr>
        <p:spPr>
          <a:xfrm>
            <a:off x="1451579" y="2015732"/>
            <a:ext cx="9603275" cy="4156468"/>
          </a:xfrm>
          <a:prstGeom prst="rect">
            <a:avLst/>
          </a:prstGeom>
        </p:spPr>
        <p:txBody>
          <a:bodyPr>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buFont typeface="+mj-lt"/>
              <a:buAutoNum type="alphaUcPeriod"/>
            </a:pPr>
            <a:r>
              <a:rPr lang="en-US" sz="2400" dirty="0"/>
              <a:t>All patients on anthracycline-based chemotherapy should be imaged every 3 mos.  There is no recommendation for Trastuzumab-based therapies.</a:t>
            </a:r>
          </a:p>
          <a:p>
            <a:pPr marL="457200" indent="-457200">
              <a:buFont typeface="+mj-lt"/>
              <a:buAutoNum type="alphaUcPeriod"/>
            </a:pPr>
            <a:r>
              <a:rPr lang="en-US" sz="2400" dirty="0"/>
              <a:t>A decline in LVEF by 15% to below LLN or in GLS by 10% is considered as cancer therapy related cardiac dysfunction (CTRCD). </a:t>
            </a:r>
          </a:p>
          <a:p>
            <a:pPr marL="457200" indent="-457200">
              <a:buFont typeface="+mj-lt"/>
              <a:buAutoNum type="alphaUcPeriod"/>
            </a:pPr>
            <a:r>
              <a:rPr lang="en-US" sz="2400" dirty="0">
                <a:solidFill>
                  <a:srgbClr val="C00000"/>
                </a:solidFill>
              </a:rPr>
              <a:t>Asymptomatic patients with CTRCD should be started on cardio-protective therapy and reimaged in 3 - 4 weeks</a:t>
            </a:r>
            <a:r>
              <a:rPr lang="en-US" sz="2400" dirty="0"/>
              <a:t>.</a:t>
            </a:r>
          </a:p>
          <a:p>
            <a:pPr marL="457200" indent="-457200">
              <a:buFont typeface="+mj-lt"/>
              <a:buAutoNum type="alphaUcPeriod"/>
            </a:pPr>
            <a:r>
              <a:rPr lang="en-US" sz="2400" dirty="0"/>
              <a:t>In asymptomatic patients with CTRCD,  repeat studies should be performed every 12 weeks.</a:t>
            </a:r>
          </a:p>
        </p:txBody>
      </p:sp>
    </p:spTree>
    <p:extLst>
      <p:ext uri="{BB962C8B-B14F-4D97-AF65-F5344CB8AC3E}">
        <p14:creationId xmlns:p14="http://schemas.microsoft.com/office/powerpoint/2010/main" val="3668282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B3F9-9BEB-DC41-9B64-C73A0155BD83}"/>
              </a:ext>
            </a:extLst>
          </p:cNvPr>
          <p:cNvSpPr txBox="1">
            <a:spLocks/>
          </p:cNvSpPr>
          <p:nvPr/>
        </p:nvSpPr>
        <p:spPr>
          <a:xfrm>
            <a:off x="1451579" y="543525"/>
            <a:ext cx="9603275" cy="131023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Question 5:</a:t>
            </a:r>
            <a:br>
              <a:rPr lang="en-US"/>
            </a:br>
            <a:r>
              <a:rPr lang="en-US"/>
              <a:t>Which modalities should BE performed IN SURVEILLANCE STUDIES?</a:t>
            </a:r>
            <a:endParaRPr lang="en-US" dirty="0"/>
          </a:p>
        </p:txBody>
      </p:sp>
      <p:sp>
        <p:nvSpPr>
          <p:cNvPr id="3" name="Content Placeholder 2">
            <a:extLst>
              <a:ext uri="{FF2B5EF4-FFF2-40B4-BE49-F238E27FC236}">
                <a16:creationId xmlns:a16="http://schemas.microsoft.com/office/drawing/2014/main" id="{83DE4787-E03F-894C-8C3D-B27CD13C46BB}"/>
              </a:ext>
            </a:extLst>
          </p:cNvPr>
          <p:cNvSpPr txBox="1">
            <a:spLocks/>
          </p:cNvSpPr>
          <p:nvPr/>
        </p:nvSpPr>
        <p:spPr>
          <a:xfrm>
            <a:off x="1451579" y="2015732"/>
            <a:ext cx="9603275" cy="3873516"/>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buFont typeface="+mj-lt"/>
              <a:buAutoNum type="alphaUcPeriod"/>
            </a:pPr>
            <a:r>
              <a:rPr lang="en-US" dirty="0"/>
              <a:t>Repeat assessment of LV function should be done by 2D imaging with contrast because it is less variable than imaging by 2D alone. </a:t>
            </a:r>
          </a:p>
          <a:p>
            <a:pPr marL="457200" indent="-457200">
              <a:buFont typeface="+mj-lt"/>
              <a:buAutoNum type="alphaUcPeriod"/>
            </a:pPr>
            <a:r>
              <a:rPr lang="en-US" dirty="0"/>
              <a:t>Repeat assessment by LV function can be done by 2D imaging with contrast or by 3D imaging because their temporal variability is comparable.</a:t>
            </a:r>
          </a:p>
          <a:p>
            <a:pPr marL="457200" indent="-457200">
              <a:buFont typeface="+mj-lt"/>
              <a:buAutoNum type="alphaUcPeriod"/>
            </a:pPr>
            <a:r>
              <a:rPr lang="en-US" dirty="0">
                <a:solidFill>
                  <a:srgbClr val="C00000"/>
                </a:solidFill>
              </a:rPr>
              <a:t>A change in LVEF by 3D imaging or by CMR is more likely to represent CTRCD than a change in 2D LVEF.</a:t>
            </a:r>
          </a:p>
          <a:p>
            <a:pPr marL="457200" indent="-457200">
              <a:buFont typeface="+mj-lt"/>
              <a:buAutoNum type="alphaUcPeriod"/>
            </a:pPr>
            <a:r>
              <a:rPr lang="en-US" dirty="0"/>
              <a:t>Changes in GLS can predict a subsequent decline in LVEF but whether this can be used for decision making regarding initiating cardioprotective therapy is unknown.</a:t>
            </a:r>
          </a:p>
        </p:txBody>
      </p:sp>
    </p:spTree>
    <p:extLst>
      <p:ext uri="{BB962C8B-B14F-4D97-AF65-F5344CB8AC3E}">
        <p14:creationId xmlns:p14="http://schemas.microsoft.com/office/powerpoint/2010/main" val="3414580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1BA6-FB06-314B-AEE6-0279E5CC7CC0}"/>
              </a:ext>
            </a:extLst>
          </p:cNvPr>
          <p:cNvSpPr>
            <a:spLocks noGrp="1"/>
          </p:cNvSpPr>
          <p:nvPr>
            <p:ph type="title"/>
          </p:nvPr>
        </p:nvSpPr>
        <p:spPr>
          <a:xfrm>
            <a:off x="1522209" y="313032"/>
            <a:ext cx="9603275" cy="1049235"/>
          </a:xfrm>
        </p:spPr>
        <p:txBody>
          <a:bodyPr/>
          <a:lstStyle/>
          <a:p>
            <a:r>
              <a:rPr lang="en-US"/>
              <a:t>Incidence of lv dysfunction with various Chemotherapeutics</a:t>
            </a:r>
            <a:endParaRPr lang="en-US" dirty="0"/>
          </a:p>
        </p:txBody>
      </p:sp>
      <p:pic>
        <p:nvPicPr>
          <p:cNvPr id="3" name="Picture 2">
            <a:extLst>
              <a:ext uri="{FF2B5EF4-FFF2-40B4-BE49-F238E27FC236}">
                <a16:creationId xmlns:a16="http://schemas.microsoft.com/office/drawing/2014/main" id="{59FB78DC-C802-3847-92D9-6E23F05F44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21"/>
          <a:stretch/>
        </p:blipFill>
        <p:spPr>
          <a:xfrm>
            <a:off x="493549" y="1352544"/>
            <a:ext cx="5675085" cy="4667806"/>
          </a:xfrm>
          <a:prstGeom prst="rect">
            <a:avLst/>
          </a:prstGeom>
        </p:spPr>
      </p:pic>
      <p:pic>
        <p:nvPicPr>
          <p:cNvPr id="4" name="Picture 3">
            <a:extLst>
              <a:ext uri="{FF2B5EF4-FFF2-40B4-BE49-F238E27FC236}">
                <a16:creationId xmlns:a16="http://schemas.microsoft.com/office/drawing/2014/main" id="{E666E6AD-A28D-F247-B32B-72A3BBC7C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4141" y="1352544"/>
            <a:ext cx="5675085" cy="3240033"/>
          </a:xfrm>
          <a:prstGeom prst="rect">
            <a:avLst/>
          </a:prstGeom>
        </p:spPr>
      </p:pic>
      <p:sp>
        <p:nvSpPr>
          <p:cNvPr id="5" name="Rectangle 4">
            <a:extLst>
              <a:ext uri="{FF2B5EF4-FFF2-40B4-BE49-F238E27FC236}">
                <a16:creationId xmlns:a16="http://schemas.microsoft.com/office/drawing/2014/main" id="{2DAB6B19-99FF-F04D-8946-AC99206A05F8}"/>
              </a:ext>
            </a:extLst>
          </p:cNvPr>
          <p:cNvSpPr/>
          <p:nvPr/>
        </p:nvSpPr>
        <p:spPr>
          <a:xfrm>
            <a:off x="6479059" y="4837070"/>
            <a:ext cx="3657600" cy="342244"/>
          </a:xfrm>
          <a:prstGeom prst="rect">
            <a:avLst/>
          </a:prstGeom>
        </p:spPr>
        <p:txBody>
          <a:bodyPr wrap="square">
            <a:spAutoFit/>
          </a:bodyPr>
          <a:lstStyle/>
          <a:p>
            <a:r>
              <a:rPr lang="en-US" sz="1000">
                <a:latin typeface="Arial" panose="020B0604020202020204" pitchFamily="34" charset="0"/>
                <a:cs typeface="Arial" panose="020B0604020202020204" pitchFamily="34" charset="0"/>
              </a:rPr>
              <a:t>Chang et al. J Am Coll Cardiol. 2017; 20:2536-51.</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322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5E9D4-876B-2743-837E-E33E0F3FE2B5}"/>
              </a:ext>
            </a:extLst>
          </p:cNvPr>
          <p:cNvSpPr>
            <a:spLocks noGrp="1"/>
          </p:cNvSpPr>
          <p:nvPr>
            <p:ph type="ctrTitle"/>
          </p:nvPr>
        </p:nvSpPr>
        <p:spPr/>
        <p:txBody>
          <a:bodyPr>
            <a:normAutofit fontScale="90000"/>
          </a:bodyPr>
          <a:lstStyle/>
          <a:p>
            <a:r>
              <a:rPr lang="en-US" dirty="0"/>
              <a:t>echocardiography in cardio-oncology</a:t>
            </a:r>
          </a:p>
        </p:txBody>
      </p:sp>
      <p:sp>
        <p:nvSpPr>
          <p:cNvPr id="6" name="Subtitle 5">
            <a:extLst>
              <a:ext uri="{FF2B5EF4-FFF2-40B4-BE49-F238E27FC236}">
                <a16:creationId xmlns:a16="http://schemas.microsoft.com/office/drawing/2014/main" id="{CF9004CB-28B3-3E40-BCAC-15AD6B4401B5}"/>
              </a:ext>
            </a:extLst>
          </p:cNvPr>
          <p:cNvSpPr>
            <a:spLocks noGrp="1"/>
          </p:cNvSpPr>
          <p:nvPr>
            <p:ph type="subTitle" idx="1"/>
          </p:nvPr>
        </p:nvSpPr>
        <p:spPr>
          <a:xfrm>
            <a:off x="2417780" y="3531204"/>
            <a:ext cx="8637072" cy="2223553"/>
          </a:xfrm>
        </p:spPr>
        <p:txBody>
          <a:bodyPr>
            <a:normAutofit/>
          </a:bodyPr>
          <a:lstStyle/>
          <a:p>
            <a:r>
              <a:rPr lang="en-US" sz="4000" dirty="0"/>
              <a:t>Follow up after end of therapy</a:t>
            </a:r>
          </a:p>
        </p:txBody>
      </p:sp>
    </p:spTree>
    <p:extLst>
      <p:ext uri="{BB962C8B-B14F-4D97-AF65-F5344CB8AC3E}">
        <p14:creationId xmlns:p14="http://schemas.microsoft.com/office/powerpoint/2010/main" val="1320004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459C-18F3-EC44-9009-1732A6FA9774}"/>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C8FD2E0F-977B-7B45-9446-9A3482591B71}"/>
              </a:ext>
            </a:extLst>
          </p:cNvPr>
          <p:cNvSpPr>
            <a:spLocks noGrp="1"/>
          </p:cNvSpPr>
          <p:nvPr>
            <p:ph idx="1"/>
          </p:nvPr>
        </p:nvSpPr>
        <p:spPr>
          <a:xfrm>
            <a:off x="1451579" y="2015732"/>
            <a:ext cx="9603275" cy="3886304"/>
          </a:xfrm>
        </p:spPr>
        <p:txBody>
          <a:bodyPr>
            <a:normAutofit fontScale="77500" lnSpcReduction="20000"/>
          </a:bodyPr>
          <a:lstStyle/>
          <a:p>
            <a:r>
              <a:rPr lang="en-US" dirty="0"/>
              <a:t>Chief complaint: AML relapse, risk stratification prior to chemotherapy and allogeneic bone marrow transplant. </a:t>
            </a:r>
          </a:p>
          <a:p>
            <a:r>
              <a:rPr lang="en-US" dirty="0"/>
              <a:t>Past medical history: acute AML in 2009, induction with CALGB 10503 (7+3+3) 1/2009, Consolidation with HDAC + etoposide 3/2009, autologous bone marrow transplant 4/2009, </a:t>
            </a:r>
          </a:p>
          <a:p>
            <a:r>
              <a:rPr lang="en-US" dirty="0"/>
              <a:t>No TTE since 3/2009.</a:t>
            </a:r>
          </a:p>
          <a:p>
            <a:r>
              <a:rPr lang="en-US" dirty="0"/>
              <a:t>Other medical history: paroxysmal atrial fibrillation</a:t>
            </a:r>
          </a:p>
          <a:p>
            <a:r>
              <a:rPr lang="en-US" dirty="0"/>
              <a:t>Age: 57</a:t>
            </a:r>
          </a:p>
          <a:p>
            <a:r>
              <a:rPr lang="en-US" dirty="0"/>
              <a:t>Gender: Male</a:t>
            </a:r>
          </a:p>
          <a:p>
            <a:r>
              <a:rPr lang="en-US" dirty="0"/>
              <a:t>VS: 115/72 mmHg, 105/min</a:t>
            </a:r>
          </a:p>
          <a:p>
            <a:r>
              <a:rPr lang="en-US" dirty="0"/>
              <a:t>Cardiac exam: S1, S2, 2/6 SEM at left sternal border</a:t>
            </a:r>
          </a:p>
          <a:p>
            <a:r>
              <a:rPr lang="en-US" dirty="0"/>
              <a:t>Extremities: No edema</a:t>
            </a:r>
          </a:p>
          <a:p>
            <a:endParaRPr lang="en-US" dirty="0"/>
          </a:p>
          <a:p>
            <a:endParaRPr lang="en-US" dirty="0"/>
          </a:p>
          <a:p>
            <a:endParaRPr lang="en-US" dirty="0"/>
          </a:p>
        </p:txBody>
      </p:sp>
    </p:spTree>
    <p:extLst>
      <p:ext uri="{BB962C8B-B14F-4D97-AF65-F5344CB8AC3E}">
        <p14:creationId xmlns:p14="http://schemas.microsoft.com/office/powerpoint/2010/main" val="2769487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FD23C0F7-AA8E-6646-8006-9536D8BF094E}"/>
              </a:ext>
            </a:extLst>
          </p:cNvPr>
          <p:cNvPicPr>
            <a:picLocks noGrp="1" noChangeAspect="1"/>
          </p:cNvPicPr>
          <p:nvPr>
            <p:ph idx="1"/>
          </p:nvPr>
        </p:nvPicPr>
        <p:blipFill>
          <a:blip r:embed="rId3"/>
          <a:stretch>
            <a:fillRect/>
          </a:stretch>
        </p:blipFill>
        <p:spPr>
          <a:xfrm>
            <a:off x="2847177" y="643467"/>
            <a:ext cx="6497646" cy="4873234"/>
          </a:xfrm>
          <a:prstGeom prst="rect">
            <a:avLst/>
          </a:prstGeom>
        </p:spPr>
      </p:pic>
    </p:spTree>
    <p:extLst>
      <p:ext uri="{BB962C8B-B14F-4D97-AF65-F5344CB8AC3E}">
        <p14:creationId xmlns:p14="http://schemas.microsoft.com/office/powerpoint/2010/main" val="2751611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ehel contrast.mp4" descr="Behel contrast.mp4">
            <a:hlinkClick r:id="" action="ppaction://media"/>
            <a:extLst>
              <a:ext uri="{FF2B5EF4-FFF2-40B4-BE49-F238E27FC236}">
                <a16:creationId xmlns:a16="http://schemas.microsoft.com/office/drawing/2014/main" id="{047E2A4A-2233-3249-8D87-1DE7610C6A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47177" y="643467"/>
            <a:ext cx="6497646" cy="4873234"/>
          </a:xfrm>
          <a:prstGeom prst="rect">
            <a:avLst/>
          </a:prstGeom>
        </p:spPr>
      </p:pic>
    </p:spTree>
    <p:extLst>
      <p:ext uri="{BB962C8B-B14F-4D97-AF65-F5344CB8AC3E}">
        <p14:creationId xmlns:p14="http://schemas.microsoft.com/office/powerpoint/2010/main" val="19517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6D41-4042-1B45-9AC2-AE415762E451}"/>
              </a:ext>
            </a:extLst>
          </p:cNvPr>
          <p:cNvSpPr>
            <a:spLocks noGrp="1"/>
          </p:cNvSpPr>
          <p:nvPr>
            <p:ph type="title"/>
          </p:nvPr>
        </p:nvSpPr>
        <p:spPr>
          <a:xfrm>
            <a:off x="1451578" y="631870"/>
            <a:ext cx="9603275" cy="1049235"/>
          </a:xfrm>
        </p:spPr>
        <p:txBody>
          <a:bodyPr>
            <a:normAutofit fontScale="90000"/>
          </a:bodyPr>
          <a:lstStyle/>
          <a:p>
            <a:r>
              <a:rPr lang="en-US" dirty="0"/>
              <a:t>Question 6:</a:t>
            </a:r>
            <a:br>
              <a:rPr lang="en-US" dirty="0"/>
            </a:br>
            <a:r>
              <a:rPr lang="en-US" dirty="0"/>
              <a:t>Which statement is true regarding </a:t>
            </a:r>
            <a:r>
              <a:rPr lang="en-US" dirty="0" err="1"/>
              <a:t>repEat</a:t>
            </a:r>
            <a:r>
              <a:rPr lang="en-US" dirty="0"/>
              <a:t> imaging after completion of therapy?</a:t>
            </a:r>
          </a:p>
        </p:txBody>
      </p:sp>
      <p:sp>
        <p:nvSpPr>
          <p:cNvPr id="3" name="Content Placeholder 2">
            <a:extLst>
              <a:ext uri="{FF2B5EF4-FFF2-40B4-BE49-F238E27FC236}">
                <a16:creationId xmlns:a16="http://schemas.microsoft.com/office/drawing/2014/main" id="{EFC0B2C0-9D3A-D446-8830-2717139CFDE5}"/>
              </a:ext>
            </a:extLst>
          </p:cNvPr>
          <p:cNvSpPr>
            <a:spLocks noGrp="1"/>
          </p:cNvSpPr>
          <p:nvPr>
            <p:ph idx="1"/>
          </p:nvPr>
        </p:nvSpPr>
        <p:spPr/>
        <p:txBody>
          <a:bodyPr/>
          <a:lstStyle/>
          <a:p>
            <a:pPr marL="457200" indent="-457200">
              <a:buFont typeface="+mj-lt"/>
              <a:buAutoNum type="arabicPeriod"/>
            </a:pPr>
            <a:r>
              <a:rPr lang="en-US" sz="2400" dirty="0"/>
              <a:t>Patients who received anthracycline should have a TTE within the first 12 </a:t>
            </a:r>
            <a:r>
              <a:rPr lang="en-US" sz="2400" dirty="0" err="1"/>
              <a:t>mos</a:t>
            </a:r>
            <a:r>
              <a:rPr lang="en-US" sz="2400" dirty="0"/>
              <a:t> after completion of therapy.</a:t>
            </a:r>
          </a:p>
          <a:p>
            <a:pPr marL="457200" indent="-457200">
              <a:buFont typeface="+mj-lt"/>
              <a:buAutoNum type="arabicPeriod"/>
            </a:pPr>
            <a:r>
              <a:rPr lang="en-US" sz="2400" dirty="0"/>
              <a:t>Patients who have completed HER2-therapy should have a TTE within the first 12 </a:t>
            </a:r>
            <a:r>
              <a:rPr lang="en-US" sz="2400" dirty="0" err="1"/>
              <a:t>mos</a:t>
            </a:r>
            <a:r>
              <a:rPr lang="en-US" sz="2400" dirty="0"/>
              <a:t> after completion of therapy and them every 5 years.</a:t>
            </a:r>
          </a:p>
          <a:p>
            <a:pPr marL="457200" indent="-457200">
              <a:buFont typeface="+mj-lt"/>
              <a:buAutoNum type="arabicPeriod"/>
            </a:pPr>
            <a:r>
              <a:rPr lang="en-US" sz="2400" dirty="0"/>
              <a:t>In anthracycline-induced cardiac dysfunction, the chance of recovering LVEF with guideline-based treatment is less than 30%.</a:t>
            </a:r>
          </a:p>
          <a:p>
            <a:endParaRPr lang="en-US" dirty="0"/>
          </a:p>
        </p:txBody>
      </p:sp>
    </p:spTree>
    <p:extLst>
      <p:ext uri="{BB962C8B-B14F-4D97-AF65-F5344CB8AC3E}">
        <p14:creationId xmlns:p14="http://schemas.microsoft.com/office/powerpoint/2010/main" val="763928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4840-17B8-CB43-84A7-D0C658C8EC7E}"/>
              </a:ext>
            </a:extLst>
          </p:cNvPr>
          <p:cNvSpPr>
            <a:spLocks noGrp="1"/>
          </p:cNvSpPr>
          <p:nvPr>
            <p:ph type="title"/>
          </p:nvPr>
        </p:nvSpPr>
        <p:spPr/>
        <p:txBody>
          <a:bodyPr/>
          <a:lstStyle/>
          <a:p>
            <a:r>
              <a:rPr lang="en-US" dirty="0"/>
              <a:t>TTE after end of therapy</a:t>
            </a:r>
            <a:br>
              <a:rPr lang="en-US" dirty="0"/>
            </a:br>
            <a:r>
              <a:rPr lang="en-US" dirty="0"/>
              <a:t>Who needs it and for how long?</a:t>
            </a:r>
          </a:p>
        </p:txBody>
      </p:sp>
      <p:pic>
        <p:nvPicPr>
          <p:cNvPr id="6" name="Content Placeholder 5">
            <a:extLst>
              <a:ext uri="{FF2B5EF4-FFF2-40B4-BE49-F238E27FC236}">
                <a16:creationId xmlns:a16="http://schemas.microsoft.com/office/drawing/2014/main" id="{ACE92A6A-4517-6149-981D-B4B844D025F4}"/>
              </a:ext>
            </a:extLst>
          </p:cNvPr>
          <p:cNvPicPr>
            <a:picLocks noGrp="1" noChangeAspect="1"/>
          </p:cNvPicPr>
          <p:nvPr>
            <p:ph idx="1"/>
          </p:nvPr>
        </p:nvPicPr>
        <p:blipFill>
          <a:blip r:embed="rId3"/>
          <a:stretch>
            <a:fillRect/>
          </a:stretch>
        </p:blipFill>
        <p:spPr>
          <a:xfrm>
            <a:off x="0" y="2603001"/>
            <a:ext cx="6350000" cy="2959100"/>
          </a:xfrm>
        </p:spPr>
      </p:pic>
      <p:sp>
        <p:nvSpPr>
          <p:cNvPr id="4" name="TextBox 3">
            <a:extLst>
              <a:ext uri="{FF2B5EF4-FFF2-40B4-BE49-F238E27FC236}">
                <a16:creationId xmlns:a16="http://schemas.microsoft.com/office/drawing/2014/main" id="{F7A7C0D7-4B6E-2C46-8B8E-34D9BC979E40}"/>
              </a:ext>
            </a:extLst>
          </p:cNvPr>
          <p:cNvSpPr txBox="1"/>
          <p:nvPr/>
        </p:nvSpPr>
        <p:spPr>
          <a:xfrm>
            <a:off x="1560443" y="6311348"/>
            <a:ext cx="3865289" cy="369332"/>
          </a:xfrm>
          <a:prstGeom prst="rect">
            <a:avLst/>
          </a:prstGeom>
          <a:noFill/>
        </p:spPr>
        <p:txBody>
          <a:bodyPr wrap="none" rtlCol="0">
            <a:spAutoFit/>
          </a:bodyPr>
          <a:lstStyle/>
          <a:p>
            <a:r>
              <a:rPr lang="en-US" dirty="0" err="1">
                <a:solidFill>
                  <a:schemeClr val="bg1"/>
                </a:solidFill>
              </a:rPr>
              <a:t>Celutkiene</a:t>
            </a:r>
            <a:r>
              <a:rPr lang="en-US" dirty="0">
                <a:solidFill>
                  <a:schemeClr val="bg1"/>
                </a:solidFill>
              </a:rPr>
              <a:t> J et al, Eur J Heart Fail. 2020</a:t>
            </a:r>
          </a:p>
        </p:txBody>
      </p:sp>
      <p:pic>
        <p:nvPicPr>
          <p:cNvPr id="8" name="Picture 7" descr="Graphical user interface, application&#10;&#10;Description automatically generated">
            <a:extLst>
              <a:ext uri="{FF2B5EF4-FFF2-40B4-BE49-F238E27FC236}">
                <a16:creationId xmlns:a16="http://schemas.microsoft.com/office/drawing/2014/main" id="{11209FE2-88AE-C94F-ABA0-FA79FA1DD5F3}"/>
              </a:ext>
            </a:extLst>
          </p:cNvPr>
          <p:cNvPicPr>
            <a:picLocks noChangeAspect="1"/>
          </p:cNvPicPr>
          <p:nvPr/>
        </p:nvPicPr>
        <p:blipFill>
          <a:blip r:embed="rId4"/>
          <a:stretch>
            <a:fillRect/>
          </a:stretch>
        </p:blipFill>
        <p:spPr>
          <a:xfrm>
            <a:off x="5803900" y="2002181"/>
            <a:ext cx="6388100" cy="4051300"/>
          </a:xfrm>
          <a:prstGeom prst="rect">
            <a:avLst/>
          </a:prstGeom>
        </p:spPr>
      </p:pic>
      <p:sp>
        <p:nvSpPr>
          <p:cNvPr id="9" name="Rectangle 8">
            <a:extLst>
              <a:ext uri="{FF2B5EF4-FFF2-40B4-BE49-F238E27FC236}">
                <a16:creationId xmlns:a16="http://schemas.microsoft.com/office/drawing/2014/main" id="{275038B5-1DDF-5443-988B-53C39D421BB5}"/>
              </a:ext>
            </a:extLst>
          </p:cNvPr>
          <p:cNvSpPr/>
          <p:nvPr/>
        </p:nvSpPr>
        <p:spPr>
          <a:xfrm>
            <a:off x="3696789" y="2899954"/>
            <a:ext cx="2107111" cy="266214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380F2F-35CC-AE4C-B661-1B1225D3977E}"/>
              </a:ext>
            </a:extLst>
          </p:cNvPr>
          <p:cNvSpPr/>
          <p:nvPr/>
        </p:nvSpPr>
        <p:spPr>
          <a:xfrm>
            <a:off x="10177670" y="2217467"/>
            <a:ext cx="1930739" cy="383601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07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9069-6AD5-4D46-BD5A-27586E7D419C}"/>
              </a:ext>
            </a:extLst>
          </p:cNvPr>
          <p:cNvSpPr>
            <a:spLocks noGrp="1"/>
          </p:cNvSpPr>
          <p:nvPr>
            <p:ph type="title"/>
          </p:nvPr>
        </p:nvSpPr>
        <p:spPr/>
        <p:txBody>
          <a:bodyPr/>
          <a:lstStyle/>
          <a:p>
            <a:r>
              <a:rPr lang="en-US" dirty="0"/>
              <a:t>When does LV dysfunction occur after chemotherapy with anthracycline?</a:t>
            </a:r>
          </a:p>
        </p:txBody>
      </p:sp>
      <p:pic>
        <p:nvPicPr>
          <p:cNvPr id="3" name="Picture 1">
            <a:extLst>
              <a:ext uri="{FF2B5EF4-FFF2-40B4-BE49-F238E27FC236}">
                <a16:creationId xmlns:a16="http://schemas.microsoft.com/office/drawing/2014/main" id="{CE2A5AF6-9260-5D40-8162-541606290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751" y="1945731"/>
            <a:ext cx="6297901" cy="410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a:extLst>
              <a:ext uri="{FF2B5EF4-FFF2-40B4-BE49-F238E27FC236}">
                <a16:creationId xmlns:a16="http://schemas.microsoft.com/office/drawing/2014/main" id="{ACFD4255-052D-294D-B0EE-A3CA2D65CDF6}"/>
              </a:ext>
            </a:extLst>
          </p:cNvPr>
          <p:cNvSpPr/>
          <p:nvPr/>
        </p:nvSpPr>
        <p:spPr>
          <a:xfrm>
            <a:off x="620297" y="6304485"/>
            <a:ext cx="6096000" cy="369332"/>
          </a:xfrm>
          <a:prstGeom prst="rect">
            <a:avLst/>
          </a:prstGeom>
        </p:spPr>
        <p:txBody>
          <a:bodyPr>
            <a:spAutoFit/>
          </a:bodyPr>
          <a:lstStyle/>
          <a:p>
            <a:r>
              <a:rPr lang="en-US" altLang="en-US" dirty="0">
                <a:solidFill>
                  <a:schemeClr val="bg1"/>
                </a:solidFill>
              </a:rPr>
              <a:t>Cardinale D et al. Circulation, 2015</a:t>
            </a:r>
          </a:p>
        </p:txBody>
      </p:sp>
    </p:spTree>
    <p:extLst>
      <p:ext uri="{BB962C8B-B14F-4D97-AF65-F5344CB8AC3E}">
        <p14:creationId xmlns:p14="http://schemas.microsoft.com/office/powerpoint/2010/main" val="3443415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15412E97-8006-0945-BC4C-69AD47093117}"/>
              </a:ext>
            </a:extLst>
          </p:cNvPr>
          <p:cNvSpPr>
            <a:spLocks noGrp="1"/>
          </p:cNvSpPr>
          <p:nvPr>
            <p:ph type="title"/>
          </p:nvPr>
        </p:nvSpPr>
        <p:spPr>
          <a:xfrm>
            <a:off x="1451579" y="804519"/>
            <a:ext cx="5550357" cy="1049235"/>
          </a:xfrm>
        </p:spPr>
        <p:txBody>
          <a:bodyPr>
            <a:normAutofit/>
          </a:bodyPr>
          <a:lstStyle/>
          <a:p>
            <a:r>
              <a:rPr lang="en-US" sz="2000"/>
              <a:t>Early initiation of guideline-directed CHF treatment is associated with a better recovery of LV function</a:t>
            </a:r>
          </a:p>
        </p:txBody>
      </p:sp>
      <p:sp>
        <p:nvSpPr>
          <p:cNvPr id="33" name="Rectangle 32">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Content Placeholder 12">
            <a:extLst>
              <a:ext uri="{FF2B5EF4-FFF2-40B4-BE49-F238E27FC236}">
                <a16:creationId xmlns:a16="http://schemas.microsoft.com/office/drawing/2014/main" id="{31771368-5D93-487B-A440-60A9F4137387}"/>
              </a:ext>
            </a:extLst>
          </p:cNvPr>
          <p:cNvSpPr>
            <a:spLocks noGrp="1"/>
          </p:cNvSpPr>
          <p:nvPr>
            <p:ph idx="1"/>
          </p:nvPr>
        </p:nvSpPr>
        <p:spPr>
          <a:xfrm>
            <a:off x="1451579" y="2141258"/>
            <a:ext cx="5550357" cy="3450613"/>
          </a:xfrm>
        </p:spPr>
        <p:txBody>
          <a:bodyPr>
            <a:normAutofit/>
          </a:bodyPr>
          <a:lstStyle/>
          <a:p>
            <a:r>
              <a:rPr lang="en-US" dirty="0"/>
              <a:t>201 patients</a:t>
            </a:r>
          </a:p>
          <a:p>
            <a:r>
              <a:rPr lang="en-US" dirty="0"/>
              <a:t>TTE after end of chemotherapy</a:t>
            </a:r>
          </a:p>
          <a:p>
            <a:r>
              <a:rPr lang="en-US" dirty="0"/>
              <a:t>Median time from end of anthracycline therapy: 4 </a:t>
            </a:r>
            <a:r>
              <a:rPr lang="en-US" dirty="0" err="1"/>
              <a:t>mos</a:t>
            </a:r>
            <a:endParaRPr lang="en-US" dirty="0"/>
          </a:p>
          <a:p>
            <a:r>
              <a:rPr lang="en-US" dirty="0"/>
              <a:t>Started on Enalapril/Carvedilol if LVEF &lt; 45%</a:t>
            </a:r>
          </a:p>
          <a:p>
            <a:r>
              <a:rPr lang="en-US" dirty="0"/>
              <a:t>Percentage of Responders (recovery of LVEF)  highest with shortest time to therapy</a:t>
            </a:r>
          </a:p>
          <a:p>
            <a:endParaRPr lang="en-US" dirty="0"/>
          </a:p>
        </p:txBody>
      </p:sp>
      <p:pic>
        <p:nvPicPr>
          <p:cNvPr id="5" name="Content Placeholder 4" descr="Chart, scatter chart&#10;&#10;Description automatically generated">
            <a:extLst>
              <a:ext uri="{FF2B5EF4-FFF2-40B4-BE49-F238E27FC236}">
                <a16:creationId xmlns:a16="http://schemas.microsoft.com/office/drawing/2014/main" id="{D3474F3B-9AB4-7048-A0B6-877BCC99B141}"/>
              </a:ext>
            </a:extLst>
          </p:cNvPr>
          <p:cNvPicPr>
            <a:picLocks noChangeAspect="1"/>
          </p:cNvPicPr>
          <p:nvPr/>
        </p:nvPicPr>
        <p:blipFill>
          <a:blip r:embed="rId3"/>
          <a:stretch>
            <a:fillRect/>
          </a:stretch>
        </p:blipFill>
        <p:spPr>
          <a:xfrm>
            <a:off x="7913637" y="481109"/>
            <a:ext cx="3194749" cy="2491906"/>
          </a:xfrm>
          <a:prstGeom prst="rect">
            <a:avLst/>
          </a:prstGeom>
        </p:spPr>
      </p:pic>
      <p:pic>
        <p:nvPicPr>
          <p:cNvPr id="9" name="Picture 8" descr="Chart, histogram&#10;&#10;Description automatically generated">
            <a:extLst>
              <a:ext uri="{FF2B5EF4-FFF2-40B4-BE49-F238E27FC236}">
                <a16:creationId xmlns:a16="http://schemas.microsoft.com/office/drawing/2014/main" id="{CB7A4145-A95A-DA4E-A995-4AE3E19E2A64}"/>
              </a:ext>
            </a:extLst>
          </p:cNvPr>
          <p:cNvPicPr>
            <a:picLocks noChangeAspect="1"/>
          </p:cNvPicPr>
          <p:nvPr/>
        </p:nvPicPr>
        <p:blipFill>
          <a:blip r:embed="rId4"/>
          <a:stretch>
            <a:fillRect/>
          </a:stretch>
        </p:blipFill>
        <p:spPr>
          <a:xfrm>
            <a:off x="7473594" y="3328841"/>
            <a:ext cx="4074836" cy="2111196"/>
          </a:xfrm>
          <a:prstGeom prst="rect">
            <a:avLst/>
          </a:prstGeom>
        </p:spPr>
      </p:pic>
      <p:pic>
        <p:nvPicPr>
          <p:cNvPr id="35" name="Picture 34">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9B655B-E4E1-814D-B7C6-9879A312B7FB}"/>
              </a:ext>
            </a:extLst>
          </p:cNvPr>
          <p:cNvSpPr txBox="1"/>
          <p:nvPr/>
        </p:nvSpPr>
        <p:spPr>
          <a:xfrm>
            <a:off x="516835" y="6301409"/>
            <a:ext cx="3020186" cy="369332"/>
          </a:xfrm>
          <a:prstGeom prst="rect">
            <a:avLst/>
          </a:prstGeom>
          <a:noFill/>
        </p:spPr>
        <p:txBody>
          <a:bodyPr wrap="none" rtlCol="0">
            <a:spAutoFit/>
          </a:bodyPr>
          <a:lstStyle/>
          <a:p>
            <a:r>
              <a:rPr lang="en-US" dirty="0">
                <a:solidFill>
                  <a:schemeClr val="bg1"/>
                </a:solidFill>
              </a:rPr>
              <a:t>Cardinale D et al. JACC, 2010</a:t>
            </a:r>
          </a:p>
        </p:txBody>
      </p:sp>
    </p:spTree>
    <p:extLst>
      <p:ext uri="{BB962C8B-B14F-4D97-AF65-F5344CB8AC3E}">
        <p14:creationId xmlns:p14="http://schemas.microsoft.com/office/powerpoint/2010/main" val="338068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1C90-1550-0B4A-BFE9-EE6FC2D7D18E}"/>
              </a:ext>
            </a:extLst>
          </p:cNvPr>
          <p:cNvSpPr>
            <a:spLocks noGrp="1"/>
          </p:cNvSpPr>
          <p:nvPr>
            <p:ph type="title"/>
          </p:nvPr>
        </p:nvSpPr>
        <p:spPr>
          <a:xfrm>
            <a:off x="1451579" y="804519"/>
            <a:ext cx="9603275" cy="1049235"/>
          </a:xfrm>
        </p:spPr>
        <p:txBody>
          <a:bodyPr>
            <a:normAutofit fontScale="90000"/>
          </a:bodyPr>
          <a:lstStyle/>
          <a:p>
            <a:r>
              <a:rPr lang="en-US" dirty="0"/>
              <a:t>Recovery of LVEF after end of anthracycline therapy associated with event free survival </a:t>
            </a:r>
          </a:p>
        </p:txBody>
      </p:sp>
      <p:sp>
        <p:nvSpPr>
          <p:cNvPr id="3" name="Content Placeholder 2">
            <a:extLst>
              <a:ext uri="{FF2B5EF4-FFF2-40B4-BE49-F238E27FC236}">
                <a16:creationId xmlns:a16="http://schemas.microsoft.com/office/drawing/2014/main" id="{0FD2FACA-B5E6-F54B-BCF1-4548A0106320}"/>
              </a:ext>
            </a:extLst>
          </p:cNvPr>
          <p:cNvSpPr>
            <a:spLocks noGrp="1"/>
          </p:cNvSpPr>
          <p:nvPr>
            <p:ph idx="1"/>
          </p:nvPr>
        </p:nvSpPr>
        <p:spPr>
          <a:xfrm>
            <a:off x="1451579" y="2015734"/>
            <a:ext cx="4162555" cy="3450613"/>
          </a:xfrm>
        </p:spPr>
        <p:txBody>
          <a:bodyPr>
            <a:normAutofit/>
          </a:bodyPr>
          <a:lstStyle/>
          <a:p>
            <a:endParaRPr lang="en-US" dirty="0"/>
          </a:p>
        </p:txBody>
      </p:sp>
      <p:pic>
        <p:nvPicPr>
          <p:cNvPr id="4" name="Picture 3" descr="Chart, line chart&#10;&#10;Description automatically generated">
            <a:extLst>
              <a:ext uri="{FF2B5EF4-FFF2-40B4-BE49-F238E27FC236}">
                <a16:creationId xmlns:a16="http://schemas.microsoft.com/office/drawing/2014/main" id="{A5AB5562-13D2-4846-ADE0-4A88DE9B4788}"/>
              </a:ext>
            </a:extLst>
          </p:cNvPr>
          <p:cNvPicPr>
            <a:picLocks noChangeAspect="1"/>
          </p:cNvPicPr>
          <p:nvPr/>
        </p:nvPicPr>
        <p:blipFill>
          <a:blip r:embed="rId3"/>
          <a:stretch>
            <a:fillRect/>
          </a:stretch>
        </p:blipFill>
        <p:spPr>
          <a:xfrm>
            <a:off x="3132424" y="2015734"/>
            <a:ext cx="5835934" cy="4037747"/>
          </a:xfrm>
          <a:prstGeom prst="rect">
            <a:avLst/>
          </a:prstGeom>
        </p:spPr>
      </p:pic>
      <p:sp>
        <p:nvSpPr>
          <p:cNvPr id="5" name="TextBox 4">
            <a:extLst>
              <a:ext uri="{FF2B5EF4-FFF2-40B4-BE49-F238E27FC236}">
                <a16:creationId xmlns:a16="http://schemas.microsoft.com/office/drawing/2014/main" id="{8FF32437-FF5C-B847-BE49-BAFB3C5C968A}"/>
              </a:ext>
            </a:extLst>
          </p:cNvPr>
          <p:cNvSpPr txBox="1"/>
          <p:nvPr/>
        </p:nvSpPr>
        <p:spPr>
          <a:xfrm>
            <a:off x="516835" y="6301409"/>
            <a:ext cx="2960875" cy="369332"/>
          </a:xfrm>
          <a:prstGeom prst="rect">
            <a:avLst/>
          </a:prstGeom>
          <a:noFill/>
        </p:spPr>
        <p:txBody>
          <a:bodyPr wrap="none" rtlCol="0">
            <a:spAutoFit/>
          </a:bodyPr>
          <a:lstStyle/>
          <a:p>
            <a:r>
              <a:rPr lang="en-US" dirty="0">
                <a:solidFill>
                  <a:schemeClr val="bg1"/>
                </a:solidFill>
              </a:rPr>
              <a:t>Cardinale D et al. JACC, 2010</a:t>
            </a:r>
          </a:p>
        </p:txBody>
      </p:sp>
    </p:spTree>
    <p:extLst>
      <p:ext uri="{BB962C8B-B14F-4D97-AF65-F5344CB8AC3E}">
        <p14:creationId xmlns:p14="http://schemas.microsoft.com/office/powerpoint/2010/main" val="2168956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6D41-4042-1B45-9AC2-AE415762E451}"/>
              </a:ext>
            </a:extLst>
          </p:cNvPr>
          <p:cNvSpPr>
            <a:spLocks noGrp="1"/>
          </p:cNvSpPr>
          <p:nvPr>
            <p:ph type="title"/>
          </p:nvPr>
        </p:nvSpPr>
        <p:spPr>
          <a:xfrm>
            <a:off x="1451578" y="612687"/>
            <a:ext cx="9603275" cy="1049235"/>
          </a:xfrm>
        </p:spPr>
        <p:txBody>
          <a:bodyPr>
            <a:normAutofit fontScale="90000"/>
          </a:bodyPr>
          <a:lstStyle/>
          <a:p>
            <a:r>
              <a:rPr lang="en-US" dirty="0"/>
              <a:t>Question 6:</a:t>
            </a:r>
            <a:br>
              <a:rPr lang="en-US" dirty="0"/>
            </a:br>
            <a:r>
              <a:rPr lang="en-US" dirty="0"/>
              <a:t>Which statement is true regarding </a:t>
            </a:r>
            <a:r>
              <a:rPr lang="en-US" dirty="0" err="1"/>
              <a:t>repEat</a:t>
            </a:r>
            <a:r>
              <a:rPr lang="en-US" dirty="0"/>
              <a:t> imaging after completion of therapy? </a:t>
            </a:r>
          </a:p>
        </p:txBody>
      </p:sp>
      <p:sp>
        <p:nvSpPr>
          <p:cNvPr id="3" name="Content Placeholder 2">
            <a:extLst>
              <a:ext uri="{FF2B5EF4-FFF2-40B4-BE49-F238E27FC236}">
                <a16:creationId xmlns:a16="http://schemas.microsoft.com/office/drawing/2014/main" id="{EFC0B2C0-9D3A-D446-8830-2717139CFDE5}"/>
              </a:ext>
            </a:extLst>
          </p:cNvPr>
          <p:cNvSpPr>
            <a:spLocks noGrp="1"/>
          </p:cNvSpPr>
          <p:nvPr>
            <p:ph idx="1"/>
          </p:nvPr>
        </p:nvSpPr>
        <p:spPr/>
        <p:txBody>
          <a:bodyPr/>
          <a:lstStyle/>
          <a:p>
            <a:pPr marL="457200" indent="-457200">
              <a:buFont typeface="+mj-lt"/>
              <a:buAutoNum type="arabicPeriod"/>
            </a:pPr>
            <a:r>
              <a:rPr lang="en-US" sz="2400" dirty="0">
                <a:solidFill>
                  <a:srgbClr val="C00000"/>
                </a:solidFill>
              </a:rPr>
              <a:t>Every patient who received anthracycline should have a TTE within the first 12 </a:t>
            </a:r>
            <a:r>
              <a:rPr lang="en-US" sz="2400" dirty="0" err="1">
                <a:solidFill>
                  <a:srgbClr val="C00000"/>
                </a:solidFill>
              </a:rPr>
              <a:t>mos</a:t>
            </a:r>
            <a:r>
              <a:rPr lang="en-US" sz="2400" dirty="0">
                <a:solidFill>
                  <a:srgbClr val="C00000"/>
                </a:solidFill>
              </a:rPr>
              <a:t> after completion of therapy.</a:t>
            </a:r>
          </a:p>
          <a:p>
            <a:pPr marL="457200" indent="-457200">
              <a:buFont typeface="+mj-lt"/>
              <a:buAutoNum type="arabicPeriod"/>
            </a:pPr>
            <a:r>
              <a:rPr lang="en-US" sz="2400" dirty="0"/>
              <a:t>Patients who have completed HER2-therapy should have a TTE within the first 12 </a:t>
            </a:r>
            <a:r>
              <a:rPr lang="en-US" sz="2400" dirty="0" err="1"/>
              <a:t>mos</a:t>
            </a:r>
            <a:r>
              <a:rPr lang="en-US" sz="2400" dirty="0"/>
              <a:t> after completion of therapy and then, every 5 years.</a:t>
            </a:r>
          </a:p>
          <a:p>
            <a:pPr marL="457200" indent="-457200">
              <a:buFont typeface="+mj-lt"/>
              <a:buAutoNum type="arabicPeriod"/>
            </a:pPr>
            <a:r>
              <a:rPr lang="en-US" sz="2400" dirty="0"/>
              <a:t>In anthracycline-induced cardiac dysfunction, the chance of recovering LVEF with guideline-based treatment is less than 30%</a:t>
            </a:r>
          </a:p>
          <a:p>
            <a:endParaRPr lang="en-US" dirty="0"/>
          </a:p>
        </p:txBody>
      </p:sp>
    </p:spTree>
    <p:extLst>
      <p:ext uri="{BB962C8B-B14F-4D97-AF65-F5344CB8AC3E}">
        <p14:creationId xmlns:p14="http://schemas.microsoft.com/office/powerpoint/2010/main" val="50805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3A04-F88D-D74F-9EE3-0E98354BF40F}"/>
              </a:ext>
            </a:extLst>
          </p:cNvPr>
          <p:cNvSpPr>
            <a:spLocks noGrp="1"/>
          </p:cNvSpPr>
          <p:nvPr>
            <p:ph type="ctrTitle"/>
          </p:nvPr>
        </p:nvSpPr>
        <p:spPr/>
        <p:txBody>
          <a:bodyPr>
            <a:normAutofit fontScale="90000"/>
          </a:bodyPr>
          <a:lstStyle/>
          <a:p>
            <a:r>
              <a:rPr lang="en-US" dirty="0"/>
              <a:t>echocardiography in cardio-oncology</a:t>
            </a:r>
          </a:p>
        </p:txBody>
      </p:sp>
      <p:sp>
        <p:nvSpPr>
          <p:cNvPr id="3" name="Content Placeholder 2">
            <a:extLst>
              <a:ext uri="{FF2B5EF4-FFF2-40B4-BE49-F238E27FC236}">
                <a16:creationId xmlns:a16="http://schemas.microsoft.com/office/drawing/2014/main" id="{E4CDC9FE-A788-5242-AD76-8FC6807FAF0F}"/>
              </a:ext>
            </a:extLst>
          </p:cNvPr>
          <p:cNvSpPr>
            <a:spLocks noGrp="1"/>
          </p:cNvSpPr>
          <p:nvPr>
            <p:ph type="subTitle" idx="1"/>
          </p:nvPr>
        </p:nvSpPr>
        <p:spPr>
          <a:xfrm>
            <a:off x="2417780" y="3531204"/>
            <a:ext cx="8637072" cy="2422335"/>
          </a:xfrm>
        </p:spPr>
        <p:txBody>
          <a:bodyPr>
            <a:normAutofit/>
          </a:bodyPr>
          <a:lstStyle/>
          <a:p>
            <a:r>
              <a:rPr lang="en-US" sz="4000" dirty="0"/>
              <a:t>Risk stratification before therapy</a:t>
            </a:r>
          </a:p>
          <a:p>
            <a:pPr marL="0" indent="0">
              <a:buNone/>
            </a:pPr>
            <a:endParaRPr lang="en-US" sz="3200" dirty="0"/>
          </a:p>
        </p:txBody>
      </p:sp>
    </p:spTree>
    <p:extLst>
      <p:ext uri="{BB962C8B-B14F-4D97-AF65-F5344CB8AC3E}">
        <p14:creationId xmlns:p14="http://schemas.microsoft.com/office/powerpoint/2010/main" val="2386920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65609-0DDF-FA4A-ABB4-1E408EF00186}"/>
              </a:ext>
            </a:extLst>
          </p:cNvPr>
          <p:cNvSpPr>
            <a:spLocks noGrp="1"/>
          </p:cNvSpPr>
          <p:nvPr>
            <p:ph type="ctrTitle"/>
          </p:nvPr>
        </p:nvSpPr>
        <p:spPr/>
        <p:txBody>
          <a:bodyPr>
            <a:normAutofit fontScale="90000"/>
          </a:bodyPr>
          <a:lstStyle/>
          <a:p>
            <a:r>
              <a:rPr lang="en-US"/>
              <a:t>echocardiography in cardio-oncology</a:t>
            </a:r>
            <a:endParaRPr lang="en-US" dirty="0"/>
          </a:p>
        </p:txBody>
      </p:sp>
      <p:sp>
        <p:nvSpPr>
          <p:cNvPr id="5" name="Subtitle 4">
            <a:extLst>
              <a:ext uri="{FF2B5EF4-FFF2-40B4-BE49-F238E27FC236}">
                <a16:creationId xmlns:a16="http://schemas.microsoft.com/office/drawing/2014/main" id="{9B9C6FA8-37EA-564A-8A2B-38497EC4C423}"/>
              </a:ext>
            </a:extLst>
          </p:cNvPr>
          <p:cNvSpPr>
            <a:spLocks noGrp="1"/>
          </p:cNvSpPr>
          <p:nvPr>
            <p:ph type="subTitle" idx="1"/>
          </p:nvPr>
        </p:nvSpPr>
        <p:spPr>
          <a:xfrm>
            <a:off x="2417780" y="3531204"/>
            <a:ext cx="8637072" cy="2708958"/>
          </a:xfrm>
        </p:spPr>
        <p:txBody>
          <a:bodyPr>
            <a:normAutofit/>
          </a:bodyPr>
          <a:lstStyle/>
          <a:p>
            <a:r>
              <a:rPr lang="en-US" sz="3600"/>
              <a:t>Pericardial disease</a:t>
            </a:r>
          </a:p>
          <a:p>
            <a:r>
              <a:rPr lang="en-US" sz="3600"/>
              <a:t>Valve disease</a:t>
            </a:r>
          </a:p>
          <a:p>
            <a:r>
              <a:rPr lang="en-US" sz="3600"/>
              <a:t>ICI-induced myocarditis</a:t>
            </a:r>
            <a:endParaRPr lang="en-US" sz="3600" dirty="0"/>
          </a:p>
        </p:txBody>
      </p:sp>
    </p:spTree>
    <p:extLst>
      <p:ext uri="{BB962C8B-B14F-4D97-AF65-F5344CB8AC3E}">
        <p14:creationId xmlns:p14="http://schemas.microsoft.com/office/powerpoint/2010/main" val="1883072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E57A-7740-1743-867E-53A249E7EE87}"/>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338A371E-24F0-1342-8FAD-B82960501024}"/>
              </a:ext>
            </a:extLst>
          </p:cNvPr>
          <p:cNvSpPr>
            <a:spLocks noGrp="1"/>
          </p:cNvSpPr>
          <p:nvPr>
            <p:ph idx="1"/>
          </p:nvPr>
        </p:nvSpPr>
        <p:spPr>
          <a:xfrm>
            <a:off x="1451579" y="2015732"/>
            <a:ext cx="9603275" cy="4688278"/>
          </a:xfrm>
        </p:spPr>
        <p:txBody>
          <a:bodyPr>
            <a:normAutofit/>
          </a:bodyPr>
          <a:lstStyle/>
          <a:p>
            <a:pPr marL="0" indent="0">
              <a:lnSpc>
                <a:spcPts val="1320"/>
              </a:lnSpc>
              <a:buNone/>
            </a:pPr>
            <a:r>
              <a:rPr lang="en-US" sz="2400" dirty="0"/>
              <a:t>65 </a:t>
            </a:r>
            <a:r>
              <a:rPr lang="en-US" sz="2400" dirty="0" err="1"/>
              <a:t>yo</a:t>
            </a:r>
            <a:r>
              <a:rPr lang="en-US" sz="2400" dirty="0"/>
              <a:t> man with recently diagnosed with metastatic melanoma </a:t>
            </a:r>
          </a:p>
          <a:p>
            <a:pPr marL="0" indent="0">
              <a:lnSpc>
                <a:spcPts val="1420"/>
              </a:lnSpc>
              <a:buNone/>
            </a:pPr>
            <a:endParaRPr lang="en-US" sz="2400" dirty="0"/>
          </a:p>
          <a:p>
            <a:pPr>
              <a:lnSpc>
                <a:spcPts val="1420"/>
              </a:lnSpc>
            </a:pPr>
            <a:r>
              <a:rPr lang="en-US" sz="2400" dirty="0"/>
              <a:t>started on Nivolumab and Ipilimumab 12 days ago</a:t>
            </a:r>
          </a:p>
          <a:p>
            <a:pPr>
              <a:lnSpc>
                <a:spcPts val="1420"/>
              </a:lnSpc>
            </a:pPr>
            <a:r>
              <a:rPr lang="en-US" sz="2400" dirty="0"/>
              <a:t>c/o non-exertional left chest pain, fatigue, mild dyspnea</a:t>
            </a:r>
          </a:p>
          <a:p>
            <a:pPr>
              <a:lnSpc>
                <a:spcPts val="1420"/>
              </a:lnSpc>
            </a:pPr>
            <a:r>
              <a:rPr lang="en-US" sz="2400" dirty="0"/>
              <a:t>elevated CK (17,000 U/l) and troponin-I (4.7 ng/ml)</a:t>
            </a:r>
          </a:p>
          <a:p>
            <a:pPr>
              <a:lnSpc>
                <a:spcPts val="1420"/>
              </a:lnSpc>
            </a:pPr>
            <a:r>
              <a:rPr lang="en-US" sz="2400" dirty="0"/>
              <a:t>ECG: PR prolongation, no ST changes </a:t>
            </a:r>
          </a:p>
          <a:p>
            <a:pPr>
              <a:lnSpc>
                <a:spcPts val="1420"/>
              </a:lnSpc>
            </a:pPr>
            <a:r>
              <a:rPr lang="en-US" sz="2400" dirty="0">
                <a:solidFill>
                  <a:srgbClr val="C00000"/>
                </a:solidFill>
              </a:rPr>
              <a:t>TTE: EF 73%, no regional wall motion abnormalities</a:t>
            </a:r>
          </a:p>
          <a:p>
            <a:pPr>
              <a:lnSpc>
                <a:spcPts val="1420"/>
              </a:lnSpc>
            </a:pPr>
            <a:endParaRPr lang="en-US" sz="2400" dirty="0"/>
          </a:p>
          <a:p>
            <a:pPr>
              <a:lnSpc>
                <a:spcPts val="1420"/>
              </a:lnSpc>
            </a:pPr>
            <a:r>
              <a:rPr lang="en-US" sz="2400" dirty="0"/>
              <a:t>Diagnosis: myositis and myocarditis</a:t>
            </a:r>
          </a:p>
          <a:p>
            <a:pPr>
              <a:lnSpc>
                <a:spcPts val="1420"/>
              </a:lnSpc>
            </a:pPr>
            <a:r>
              <a:rPr lang="en-US" sz="2400" dirty="0"/>
              <a:t>Treatment: Methylprednisolone 1 mg/kg </a:t>
            </a:r>
            <a:r>
              <a:rPr lang="en-US" sz="2400" dirty="0" err="1"/>
              <a:t>i.v.</a:t>
            </a:r>
            <a:endParaRPr lang="en-US" sz="2400" dirty="0"/>
          </a:p>
          <a:p>
            <a:pPr>
              <a:lnSpc>
                <a:spcPts val="1420"/>
              </a:lnSpc>
            </a:pPr>
            <a:r>
              <a:rPr lang="en-US" sz="2400" dirty="0"/>
              <a:t>24 h after admission, complete heart block</a:t>
            </a:r>
          </a:p>
          <a:p>
            <a:pPr>
              <a:lnSpc>
                <a:spcPts val="1420"/>
              </a:lnSpc>
            </a:pPr>
            <a:r>
              <a:rPr lang="en-US" sz="2400" dirty="0"/>
              <a:t>Develops refractory ventricular tachycardia</a:t>
            </a:r>
          </a:p>
        </p:txBody>
      </p:sp>
      <p:sp>
        <p:nvSpPr>
          <p:cNvPr id="5" name="Rectangle 4">
            <a:extLst>
              <a:ext uri="{FF2B5EF4-FFF2-40B4-BE49-F238E27FC236}">
                <a16:creationId xmlns:a16="http://schemas.microsoft.com/office/drawing/2014/main" id="{94C9B1DF-45F7-7844-A024-F3E1BDC67211}"/>
              </a:ext>
            </a:extLst>
          </p:cNvPr>
          <p:cNvSpPr/>
          <p:nvPr/>
        </p:nvSpPr>
        <p:spPr>
          <a:xfrm>
            <a:off x="1605844" y="6335571"/>
            <a:ext cx="3962400"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Johnson et al. </a:t>
            </a:r>
            <a:r>
              <a:rPr lang="en-US" altLang="en-US" sz="1200" dirty="0">
                <a:solidFill>
                  <a:schemeClr val="bg1"/>
                </a:solidFill>
                <a:latin typeface="Arial" panose="020B0604020202020204" pitchFamily="34" charset="0"/>
                <a:ea typeface="Arial Unicode MS" panose="020B0604020202020204" pitchFamily="34" charset="-128"/>
                <a:cs typeface="Arial" panose="020B0604020202020204" pitchFamily="34" charset="0"/>
              </a:rPr>
              <a:t>N </a:t>
            </a:r>
            <a:r>
              <a:rPr lang="en-US" altLang="en-US" sz="120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Engl</a:t>
            </a:r>
            <a:r>
              <a:rPr lang="en-US" altLang="en-US" sz="1200" dirty="0">
                <a:solidFill>
                  <a:schemeClr val="bg1"/>
                </a:solidFill>
                <a:latin typeface="Arial" panose="020B0604020202020204" pitchFamily="34" charset="0"/>
                <a:ea typeface="Arial Unicode MS" panose="020B0604020202020204" pitchFamily="34" charset="-128"/>
                <a:cs typeface="Arial" panose="020B0604020202020204" pitchFamily="34" charset="0"/>
              </a:rPr>
              <a:t> J Med</a:t>
            </a:r>
            <a:r>
              <a:rPr lang="en-US" sz="1200" dirty="0">
                <a:solidFill>
                  <a:schemeClr val="bg1"/>
                </a:solidFill>
                <a:latin typeface="Arial" panose="020B0604020202020204" pitchFamily="34" charset="0"/>
                <a:cs typeface="Arial" panose="020B0604020202020204" pitchFamily="34" charset="0"/>
              </a:rPr>
              <a:t>. 2016.</a:t>
            </a:r>
          </a:p>
        </p:txBody>
      </p:sp>
    </p:spTree>
    <p:extLst>
      <p:ext uri="{BB962C8B-B14F-4D97-AF65-F5344CB8AC3E}">
        <p14:creationId xmlns:p14="http://schemas.microsoft.com/office/powerpoint/2010/main" val="245450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6" end="6"/>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1B25-FFF1-D24E-AD1C-D346D54795F1}"/>
              </a:ext>
            </a:extLst>
          </p:cNvPr>
          <p:cNvSpPr>
            <a:spLocks noGrp="1"/>
          </p:cNvSpPr>
          <p:nvPr>
            <p:ph type="title"/>
          </p:nvPr>
        </p:nvSpPr>
        <p:spPr/>
        <p:txBody>
          <a:bodyPr/>
          <a:lstStyle/>
          <a:p>
            <a:r>
              <a:rPr lang="en-US" dirty="0"/>
              <a:t>ICI-induced myocarditis</a:t>
            </a:r>
          </a:p>
        </p:txBody>
      </p:sp>
      <p:sp>
        <p:nvSpPr>
          <p:cNvPr id="3" name="Content Placeholder 2">
            <a:extLst>
              <a:ext uri="{FF2B5EF4-FFF2-40B4-BE49-F238E27FC236}">
                <a16:creationId xmlns:a16="http://schemas.microsoft.com/office/drawing/2014/main" id="{8B95326D-2047-1647-94C5-B0A8384E8B3E}"/>
              </a:ext>
            </a:extLst>
          </p:cNvPr>
          <p:cNvSpPr>
            <a:spLocks noGrp="1"/>
          </p:cNvSpPr>
          <p:nvPr>
            <p:ph idx="1"/>
          </p:nvPr>
        </p:nvSpPr>
        <p:spPr>
          <a:xfrm>
            <a:off x="1451579" y="2015732"/>
            <a:ext cx="9603275" cy="4037749"/>
          </a:xfrm>
        </p:spPr>
        <p:txBody>
          <a:bodyPr>
            <a:noAutofit/>
          </a:bodyPr>
          <a:lstStyle/>
          <a:p>
            <a:pPr>
              <a:lnSpc>
                <a:spcPct val="70000"/>
              </a:lnSpc>
            </a:pPr>
            <a:r>
              <a:rPr lang="en-US" sz="2400" dirty="0"/>
              <a:t>Clinical presentation:</a:t>
            </a:r>
          </a:p>
          <a:p>
            <a:pPr lvl="1">
              <a:lnSpc>
                <a:spcPct val="70000"/>
              </a:lnSpc>
            </a:pPr>
            <a:r>
              <a:rPr lang="en-US" sz="2400" dirty="0"/>
              <a:t>Develops in the first weeks after start of treatment (~ day 40)</a:t>
            </a:r>
          </a:p>
          <a:p>
            <a:pPr lvl="1">
              <a:lnSpc>
                <a:spcPct val="70000"/>
              </a:lnSpc>
            </a:pPr>
            <a:r>
              <a:rPr lang="en-US" sz="2400" dirty="0"/>
              <a:t>Is often accompanied by other symptoms, such as myositis</a:t>
            </a:r>
          </a:p>
          <a:p>
            <a:pPr lvl="1">
              <a:lnSpc>
                <a:spcPct val="70000"/>
              </a:lnSpc>
            </a:pPr>
            <a:r>
              <a:rPr lang="en-US" sz="2400" dirty="0">
                <a:solidFill>
                  <a:srgbClr val="C00000"/>
                </a:solidFill>
              </a:rPr>
              <a:t>Heart failure symptoms are less common (50% have EF &gt;50%)</a:t>
            </a:r>
          </a:p>
          <a:p>
            <a:pPr lvl="1">
              <a:lnSpc>
                <a:spcPct val="70000"/>
              </a:lnSpc>
            </a:pPr>
            <a:r>
              <a:rPr lang="en-US" sz="2400" dirty="0"/>
              <a:t>Conduction disease, complete heart block, ventricular arrhythmias</a:t>
            </a:r>
          </a:p>
          <a:p>
            <a:pPr>
              <a:lnSpc>
                <a:spcPct val="70000"/>
              </a:lnSpc>
            </a:pPr>
            <a:r>
              <a:rPr lang="en-US" sz="2400" dirty="0"/>
              <a:t>Incidence </a:t>
            </a:r>
          </a:p>
          <a:p>
            <a:pPr lvl="1">
              <a:lnSpc>
                <a:spcPct val="70000"/>
              </a:lnSpc>
            </a:pPr>
            <a:r>
              <a:rPr lang="en-US" sz="2400" dirty="0"/>
              <a:t>??? 0.1-5%, depending on criteria, higher with combination therapy</a:t>
            </a:r>
          </a:p>
          <a:p>
            <a:pPr>
              <a:lnSpc>
                <a:spcPct val="70000"/>
              </a:lnSpc>
            </a:pPr>
            <a:r>
              <a:rPr lang="en-US" sz="2400" dirty="0"/>
              <a:t>Outcome:</a:t>
            </a:r>
          </a:p>
          <a:p>
            <a:pPr lvl="1">
              <a:lnSpc>
                <a:spcPct val="70000"/>
              </a:lnSpc>
            </a:pPr>
            <a:r>
              <a:rPr lang="en-US" sz="2400" dirty="0"/>
              <a:t>Major adverse cardiac endpoints (cardiovascular death, cardiac arrest, hemodynamically significant arrhythmias/heart block/cardiogenic shock) up to 50%;</a:t>
            </a:r>
          </a:p>
          <a:p>
            <a:pPr lvl="1">
              <a:lnSpc>
                <a:spcPct val="70000"/>
              </a:lnSpc>
            </a:pPr>
            <a:r>
              <a:rPr lang="en-US" sz="2400" dirty="0"/>
              <a:t>Mortality 25-50%.</a:t>
            </a:r>
          </a:p>
        </p:txBody>
      </p:sp>
      <p:sp>
        <p:nvSpPr>
          <p:cNvPr id="4" name="Rectangle 3">
            <a:extLst>
              <a:ext uri="{FF2B5EF4-FFF2-40B4-BE49-F238E27FC236}">
                <a16:creationId xmlns:a16="http://schemas.microsoft.com/office/drawing/2014/main" id="{973C4513-1534-B94B-B146-19552F8527AF}"/>
              </a:ext>
            </a:extLst>
          </p:cNvPr>
          <p:cNvSpPr/>
          <p:nvPr/>
        </p:nvSpPr>
        <p:spPr>
          <a:xfrm>
            <a:off x="1451579" y="6355047"/>
            <a:ext cx="8001000" cy="246221"/>
          </a:xfrm>
          <a:prstGeom prst="rect">
            <a:avLst/>
          </a:prstGeom>
        </p:spPr>
        <p:txBody>
          <a:bodyPr wrap="square">
            <a:spAutoFit/>
          </a:bodyPr>
          <a:lstStyle/>
          <a:p>
            <a:pPr>
              <a:tabLst>
                <a:tab pos="723900" algn="l"/>
                <a:tab pos="1447800" algn="l"/>
                <a:tab pos="2171700" algn="l"/>
                <a:tab pos="2895600" algn="l"/>
                <a:tab pos="3619500" algn="l"/>
                <a:tab pos="4343400" algn="l"/>
                <a:tab pos="5067300" algn="l"/>
                <a:tab pos="5791200" algn="l"/>
                <a:tab pos="6515100" algn="l"/>
              </a:tabLst>
            </a:pPr>
            <a:r>
              <a:rPr lang="en-US" altLang="en-US" sz="1000" dirty="0">
                <a:solidFill>
                  <a:schemeClr val="bg1"/>
                </a:solidFill>
                <a:latin typeface="Arial" panose="020B0604020202020204" pitchFamily="34" charset="0"/>
                <a:ea typeface="Arial Unicode MS" panose="020B0604020202020204" pitchFamily="34" charset="-128"/>
                <a:cs typeface="Arial" panose="020B0604020202020204" pitchFamily="34" charset="0"/>
              </a:rPr>
              <a:t>Mahmoud et al. J Am Coll </a:t>
            </a:r>
            <a:r>
              <a:rPr lang="en-US" altLang="en-US" sz="100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Cardiol</a:t>
            </a:r>
            <a:r>
              <a:rPr lang="en-US" altLang="en-US" sz="1000" dirty="0">
                <a:solidFill>
                  <a:schemeClr val="bg1"/>
                </a:solidFill>
                <a:latin typeface="Arial" panose="020B0604020202020204" pitchFamily="34" charset="0"/>
                <a:ea typeface="Arial Unicode MS" panose="020B0604020202020204" pitchFamily="34" charset="-128"/>
                <a:cs typeface="Arial" panose="020B0604020202020204" pitchFamily="34" charset="0"/>
              </a:rPr>
              <a:t>. 2018. </a:t>
            </a:r>
            <a:r>
              <a:rPr lang="en-US" altLang="en-US" sz="100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Escudier</a:t>
            </a:r>
            <a:r>
              <a:rPr lang="en-US" altLang="en-US" sz="1000" dirty="0">
                <a:solidFill>
                  <a:schemeClr val="bg1"/>
                </a:solidFill>
                <a:latin typeface="Arial" panose="020B0604020202020204" pitchFamily="34" charset="0"/>
                <a:ea typeface="Arial Unicode MS" panose="020B0604020202020204" pitchFamily="34" charset="-128"/>
                <a:cs typeface="Arial" panose="020B0604020202020204" pitchFamily="34" charset="0"/>
              </a:rPr>
              <a:t> et al. Circulation. 2017.</a:t>
            </a:r>
          </a:p>
        </p:txBody>
      </p:sp>
    </p:spTree>
    <p:extLst>
      <p:ext uri="{BB962C8B-B14F-4D97-AF65-F5344CB8AC3E}">
        <p14:creationId xmlns:p14="http://schemas.microsoft.com/office/powerpoint/2010/main" val="2400418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6C29-B965-5444-AED9-60A3E267F7E5}"/>
              </a:ext>
            </a:extLst>
          </p:cNvPr>
          <p:cNvSpPr>
            <a:spLocks noGrp="1"/>
          </p:cNvSpPr>
          <p:nvPr>
            <p:ph type="title"/>
          </p:nvPr>
        </p:nvSpPr>
        <p:spPr/>
        <p:txBody>
          <a:bodyPr/>
          <a:lstStyle/>
          <a:p>
            <a:r>
              <a:rPr lang="en-US" dirty="0"/>
              <a:t>Is global longitudinal strain helpful in predicting ICI-myocarditis/MACE?</a:t>
            </a:r>
          </a:p>
        </p:txBody>
      </p:sp>
      <p:sp>
        <p:nvSpPr>
          <p:cNvPr id="4" name="TextBox 3">
            <a:extLst>
              <a:ext uri="{FF2B5EF4-FFF2-40B4-BE49-F238E27FC236}">
                <a16:creationId xmlns:a16="http://schemas.microsoft.com/office/drawing/2014/main" id="{614AD936-2D6D-3245-808E-DEFA0AC86688}"/>
              </a:ext>
            </a:extLst>
          </p:cNvPr>
          <p:cNvSpPr txBox="1"/>
          <p:nvPr/>
        </p:nvSpPr>
        <p:spPr>
          <a:xfrm>
            <a:off x="1252330" y="6390861"/>
            <a:ext cx="2658805" cy="369332"/>
          </a:xfrm>
          <a:prstGeom prst="rect">
            <a:avLst/>
          </a:prstGeom>
          <a:noFill/>
        </p:spPr>
        <p:txBody>
          <a:bodyPr wrap="none" rtlCol="0">
            <a:spAutoFit/>
          </a:bodyPr>
          <a:lstStyle/>
          <a:p>
            <a:r>
              <a:rPr lang="en-US" dirty="0" err="1">
                <a:solidFill>
                  <a:schemeClr val="bg1"/>
                </a:solidFill>
              </a:rPr>
              <a:t>Awadalla</a:t>
            </a:r>
            <a:r>
              <a:rPr lang="en-US" dirty="0">
                <a:solidFill>
                  <a:schemeClr val="bg1"/>
                </a:solidFill>
              </a:rPr>
              <a:t> et al, JACC, 2020</a:t>
            </a:r>
          </a:p>
        </p:txBody>
      </p:sp>
      <p:pic>
        <p:nvPicPr>
          <p:cNvPr id="6" name="Picture 5" descr="Diagram&#10;&#10;Description automatically generated">
            <a:extLst>
              <a:ext uri="{FF2B5EF4-FFF2-40B4-BE49-F238E27FC236}">
                <a16:creationId xmlns:a16="http://schemas.microsoft.com/office/drawing/2014/main" id="{EA73ED32-912F-3149-9C91-AA03725D4D31}"/>
              </a:ext>
            </a:extLst>
          </p:cNvPr>
          <p:cNvPicPr>
            <a:picLocks noChangeAspect="1"/>
          </p:cNvPicPr>
          <p:nvPr/>
        </p:nvPicPr>
        <p:blipFill>
          <a:blip r:embed="rId3"/>
          <a:stretch>
            <a:fillRect/>
          </a:stretch>
        </p:blipFill>
        <p:spPr>
          <a:xfrm>
            <a:off x="2915934" y="1853754"/>
            <a:ext cx="6360132" cy="4298853"/>
          </a:xfrm>
          <a:prstGeom prst="rect">
            <a:avLst/>
          </a:prstGeom>
        </p:spPr>
      </p:pic>
    </p:spTree>
    <p:extLst>
      <p:ext uri="{BB962C8B-B14F-4D97-AF65-F5344CB8AC3E}">
        <p14:creationId xmlns:p14="http://schemas.microsoft.com/office/powerpoint/2010/main" val="1161685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09C-AD6A-624F-BAF8-3AE228B527E6}"/>
              </a:ext>
            </a:extLst>
          </p:cNvPr>
          <p:cNvSpPr>
            <a:spLocks noGrp="1"/>
          </p:cNvSpPr>
          <p:nvPr>
            <p:ph type="title"/>
          </p:nvPr>
        </p:nvSpPr>
        <p:spPr/>
        <p:txBody>
          <a:bodyPr/>
          <a:lstStyle/>
          <a:p>
            <a:r>
              <a:rPr lang="en-US" dirty="0"/>
              <a:t>GLS to predict ICI-myocarditis?</a:t>
            </a:r>
          </a:p>
        </p:txBody>
      </p:sp>
      <p:pic>
        <p:nvPicPr>
          <p:cNvPr id="5" name="Picture 4" descr="Graphical user interface, application, Teams&#10;&#10;Description automatically generated">
            <a:extLst>
              <a:ext uri="{FF2B5EF4-FFF2-40B4-BE49-F238E27FC236}">
                <a16:creationId xmlns:a16="http://schemas.microsoft.com/office/drawing/2014/main" id="{C044A29E-1F94-F04B-87ED-7C9E530DCC6F}"/>
              </a:ext>
            </a:extLst>
          </p:cNvPr>
          <p:cNvPicPr>
            <a:picLocks noChangeAspect="1"/>
          </p:cNvPicPr>
          <p:nvPr/>
        </p:nvPicPr>
        <p:blipFill rotWithShape="1">
          <a:blip r:embed="rId3"/>
          <a:srcRect r="7205" b="70471"/>
          <a:stretch/>
        </p:blipFill>
        <p:spPr>
          <a:xfrm>
            <a:off x="35988" y="2750819"/>
            <a:ext cx="6302404" cy="2525516"/>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C788FE1D-D7E5-DA43-9CC0-286924BF2EF7}"/>
              </a:ext>
            </a:extLst>
          </p:cNvPr>
          <p:cNvPicPr>
            <a:picLocks noChangeAspect="1"/>
          </p:cNvPicPr>
          <p:nvPr/>
        </p:nvPicPr>
        <p:blipFill rotWithShape="1">
          <a:blip r:embed="rId3"/>
          <a:srcRect t="31689" r="6956" b="35177"/>
          <a:stretch/>
        </p:blipFill>
        <p:spPr>
          <a:xfrm>
            <a:off x="6321498" y="2651759"/>
            <a:ext cx="5852612" cy="2624576"/>
          </a:xfrm>
          <a:prstGeom prst="rect">
            <a:avLst/>
          </a:prstGeom>
        </p:spPr>
      </p:pic>
      <p:sp>
        <p:nvSpPr>
          <p:cNvPr id="10" name="TextBox 9">
            <a:extLst>
              <a:ext uri="{FF2B5EF4-FFF2-40B4-BE49-F238E27FC236}">
                <a16:creationId xmlns:a16="http://schemas.microsoft.com/office/drawing/2014/main" id="{9C2F1F26-B3E0-FB4C-8878-CF1B327D2CAB}"/>
              </a:ext>
            </a:extLst>
          </p:cNvPr>
          <p:cNvSpPr txBox="1"/>
          <p:nvPr/>
        </p:nvSpPr>
        <p:spPr>
          <a:xfrm>
            <a:off x="1252330" y="6390861"/>
            <a:ext cx="2658805" cy="369332"/>
          </a:xfrm>
          <a:prstGeom prst="rect">
            <a:avLst/>
          </a:prstGeom>
          <a:noFill/>
        </p:spPr>
        <p:txBody>
          <a:bodyPr wrap="none" rtlCol="0">
            <a:spAutoFit/>
          </a:bodyPr>
          <a:lstStyle/>
          <a:p>
            <a:r>
              <a:rPr lang="en-US" dirty="0" err="1">
                <a:solidFill>
                  <a:schemeClr val="bg1"/>
                </a:solidFill>
              </a:rPr>
              <a:t>Awadalla</a:t>
            </a:r>
            <a:r>
              <a:rPr lang="en-US" dirty="0">
                <a:solidFill>
                  <a:schemeClr val="bg1"/>
                </a:solidFill>
              </a:rPr>
              <a:t> et al, JACC, 2020</a:t>
            </a:r>
          </a:p>
        </p:txBody>
      </p:sp>
    </p:spTree>
    <p:extLst>
      <p:ext uri="{BB962C8B-B14F-4D97-AF65-F5344CB8AC3E}">
        <p14:creationId xmlns:p14="http://schemas.microsoft.com/office/powerpoint/2010/main" val="2029951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856E-F1FD-5941-858B-64E3F42CA527}"/>
              </a:ext>
            </a:extLst>
          </p:cNvPr>
          <p:cNvSpPr>
            <a:spLocks noGrp="1"/>
          </p:cNvSpPr>
          <p:nvPr>
            <p:ph type="title"/>
          </p:nvPr>
        </p:nvSpPr>
        <p:spPr>
          <a:xfrm>
            <a:off x="1457751" y="510733"/>
            <a:ext cx="9603275" cy="1049235"/>
          </a:xfrm>
        </p:spPr>
        <p:txBody>
          <a:bodyPr/>
          <a:lstStyle/>
          <a:p>
            <a:r>
              <a:rPr lang="en-US" dirty="0"/>
              <a:t>Reduced GLS is associated with MACE (Regardless of LVEF)</a:t>
            </a:r>
          </a:p>
        </p:txBody>
      </p:sp>
      <p:pic>
        <p:nvPicPr>
          <p:cNvPr id="7" name="Content Placeholder 6" descr="Graphical user interface, application&#10;&#10;Description automatically generated">
            <a:extLst>
              <a:ext uri="{FF2B5EF4-FFF2-40B4-BE49-F238E27FC236}">
                <a16:creationId xmlns:a16="http://schemas.microsoft.com/office/drawing/2014/main" id="{FA461B58-BDD4-3D40-9309-B68ECD9EC337}"/>
              </a:ext>
            </a:extLst>
          </p:cNvPr>
          <p:cNvPicPr>
            <a:picLocks noGrp="1" noChangeAspect="1"/>
          </p:cNvPicPr>
          <p:nvPr>
            <p:ph idx="1"/>
          </p:nvPr>
        </p:nvPicPr>
        <p:blipFill>
          <a:blip r:embed="rId2"/>
          <a:stretch>
            <a:fillRect/>
          </a:stretch>
        </p:blipFill>
        <p:spPr>
          <a:xfrm>
            <a:off x="5891349" y="1086668"/>
            <a:ext cx="5686637" cy="5771332"/>
          </a:xfrm>
        </p:spPr>
      </p:pic>
      <p:sp>
        <p:nvSpPr>
          <p:cNvPr id="5" name="TextBox 4">
            <a:extLst>
              <a:ext uri="{FF2B5EF4-FFF2-40B4-BE49-F238E27FC236}">
                <a16:creationId xmlns:a16="http://schemas.microsoft.com/office/drawing/2014/main" id="{2DFC3BB2-E01E-DB46-B08E-B77227C23E4E}"/>
              </a:ext>
            </a:extLst>
          </p:cNvPr>
          <p:cNvSpPr txBox="1"/>
          <p:nvPr/>
        </p:nvSpPr>
        <p:spPr>
          <a:xfrm>
            <a:off x="1252330" y="6390861"/>
            <a:ext cx="2658805" cy="369332"/>
          </a:xfrm>
          <a:prstGeom prst="rect">
            <a:avLst/>
          </a:prstGeom>
          <a:noFill/>
        </p:spPr>
        <p:txBody>
          <a:bodyPr wrap="none" rtlCol="0">
            <a:spAutoFit/>
          </a:bodyPr>
          <a:lstStyle/>
          <a:p>
            <a:r>
              <a:rPr lang="en-US" dirty="0" err="1">
                <a:solidFill>
                  <a:schemeClr val="bg1"/>
                </a:solidFill>
              </a:rPr>
              <a:t>Awadalla</a:t>
            </a:r>
            <a:r>
              <a:rPr lang="en-US" dirty="0">
                <a:solidFill>
                  <a:schemeClr val="bg1"/>
                </a:solidFill>
              </a:rPr>
              <a:t> et al, JACC, 2020</a:t>
            </a:r>
          </a:p>
        </p:txBody>
      </p:sp>
      <p:pic>
        <p:nvPicPr>
          <p:cNvPr id="9" name="Picture 8" descr="Graphical user interface, application, Teams&#10;&#10;Description automatically generated">
            <a:extLst>
              <a:ext uri="{FF2B5EF4-FFF2-40B4-BE49-F238E27FC236}">
                <a16:creationId xmlns:a16="http://schemas.microsoft.com/office/drawing/2014/main" id="{80EE6EA9-3760-4546-B164-5E7B2CBCF84D}"/>
              </a:ext>
            </a:extLst>
          </p:cNvPr>
          <p:cNvPicPr>
            <a:picLocks noChangeAspect="1"/>
          </p:cNvPicPr>
          <p:nvPr/>
        </p:nvPicPr>
        <p:blipFill rotWithShape="1">
          <a:blip r:embed="rId3"/>
          <a:srcRect l="48308" t="66639"/>
          <a:stretch/>
        </p:blipFill>
        <p:spPr>
          <a:xfrm>
            <a:off x="1451579" y="1971448"/>
            <a:ext cx="4093245" cy="3326584"/>
          </a:xfrm>
          <a:prstGeom prst="rect">
            <a:avLst/>
          </a:prstGeom>
        </p:spPr>
      </p:pic>
      <p:sp>
        <p:nvSpPr>
          <p:cNvPr id="3" name="Rectangle 2">
            <a:extLst>
              <a:ext uri="{FF2B5EF4-FFF2-40B4-BE49-F238E27FC236}">
                <a16:creationId xmlns:a16="http://schemas.microsoft.com/office/drawing/2014/main" id="{CAA495C5-0EC5-8C43-98F7-7AEBD864A5B6}"/>
              </a:ext>
            </a:extLst>
          </p:cNvPr>
          <p:cNvSpPr/>
          <p:nvPr/>
        </p:nvSpPr>
        <p:spPr>
          <a:xfrm>
            <a:off x="3280410" y="2857500"/>
            <a:ext cx="1074420" cy="2663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35550D-8B20-DD40-9481-529F1A9932F5}"/>
              </a:ext>
            </a:extLst>
          </p:cNvPr>
          <p:cNvSpPr/>
          <p:nvPr/>
        </p:nvSpPr>
        <p:spPr>
          <a:xfrm>
            <a:off x="8778240" y="4137660"/>
            <a:ext cx="2799746" cy="27203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188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B244-540C-BF42-B1DA-983382FEEC0D}"/>
              </a:ext>
            </a:extLst>
          </p:cNvPr>
          <p:cNvSpPr>
            <a:spLocks noGrp="1"/>
          </p:cNvSpPr>
          <p:nvPr>
            <p:ph type="title"/>
          </p:nvPr>
        </p:nvSpPr>
        <p:spPr/>
        <p:txBody>
          <a:bodyPr/>
          <a:lstStyle/>
          <a:p>
            <a:r>
              <a:rPr lang="en-US" dirty="0"/>
              <a:t>Limitations in the field</a:t>
            </a:r>
          </a:p>
        </p:txBody>
      </p:sp>
      <p:sp>
        <p:nvSpPr>
          <p:cNvPr id="3" name="Content Placeholder 2">
            <a:extLst>
              <a:ext uri="{FF2B5EF4-FFF2-40B4-BE49-F238E27FC236}">
                <a16:creationId xmlns:a16="http://schemas.microsoft.com/office/drawing/2014/main" id="{1171794D-2CD4-5F42-8E74-A879FBD18171}"/>
              </a:ext>
            </a:extLst>
          </p:cNvPr>
          <p:cNvSpPr>
            <a:spLocks noGrp="1"/>
          </p:cNvSpPr>
          <p:nvPr>
            <p:ph idx="1"/>
          </p:nvPr>
        </p:nvSpPr>
        <p:spPr/>
        <p:txBody>
          <a:bodyPr>
            <a:noAutofit/>
          </a:bodyPr>
          <a:lstStyle/>
          <a:p>
            <a:r>
              <a:rPr lang="en-US" sz="3200" dirty="0"/>
              <a:t>Limited data on cancer therapies other than anthracycline and trastuzumab</a:t>
            </a:r>
          </a:p>
          <a:p>
            <a:r>
              <a:rPr lang="en-US" sz="3200" dirty="0"/>
              <a:t>Small study sizes</a:t>
            </a:r>
          </a:p>
          <a:p>
            <a:r>
              <a:rPr lang="en-US" sz="3200" dirty="0"/>
              <a:t>Little data on “hard outcomes’, i.e. how echo-guided therapy impacts on CHF,  death or interruption of therapy</a:t>
            </a:r>
          </a:p>
        </p:txBody>
      </p:sp>
    </p:spTree>
    <p:extLst>
      <p:ext uri="{BB962C8B-B14F-4D97-AF65-F5344CB8AC3E}">
        <p14:creationId xmlns:p14="http://schemas.microsoft.com/office/powerpoint/2010/main" val="1832131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A4C7137-79CE-8741-81E5-704CA6F3F4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1677" y="470473"/>
            <a:ext cx="5571066" cy="557106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8528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339C-24F8-624B-8D68-9ACF590DA656}"/>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5AEA0E5D-0C65-7A41-B231-FB9FCE8FCD3D}"/>
              </a:ext>
            </a:extLst>
          </p:cNvPr>
          <p:cNvSpPr>
            <a:spLocks noGrp="1"/>
          </p:cNvSpPr>
          <p:nvPr>
            <p:ph type="subTitle" idx="1"/>
          </p:nvPr>
        </p:nvSpPr>
        <p:spPr/>
        <p:txBody>
          <a:bodyPr>
            <a:normAutofit/>
          </a:bodyPr>
          <a:lstStyle/>
          <a:p>
            <a:r>
              <a:rPr lang="en-US" sz="3200" dirty="0"/>
              <a:t>Good luck!</a:t>
            </a:r>
          </a:p>
        </p:txBody>
      </p:sp>
    </p:spTree>
    <p:extLst>
      <p:ext uri="{BB962C8B-B14F-4D97-AF65-F5344CB8AC3E}">
        <p14:creationId xmlns:p14="http://schemas.microsoft.com/office/powerpoint/2010/main" val="3789309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75C3-37AA-EA43-9058-CC77B6B4B2EE}"/>
              </a:ext>
            </a:extLst>
          </p:cNvPr>
          <p:cNvSpPr>
            <a:spLocks noGrp="1"/>
          </p:cNvSpPr>
          <p:nvPr>
            <p:ph type="title"/>
          </p:nvPr>
        </p:nvSpPr>
        <p:spPr>
          <a:xfrm>
            <a:off x="1451579" y="365761"/>
            <a:ext cx="9603275" cy="1487994"/>
          </a:xfrm>
        </p:spPr>
        <p:txBody>
          <a:bodyPr>
            <a:noAutofit/>
          </a:bodyPr>
          <a:lstStyle/>
          <a:p>
            <a:r>
              <a:rPr lang="en-US" sz="24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Assessment of Prognostic Value of Left Ventricular Global Longitudinal Strain for Early Prediction of Chemotherapy-Induced Cardiotoxicity: A Systematic Review and Meta-analysis</a:t>
            </a:r>
            <a:endParaRPr lang="en-US" sz="2400" dirty="0"/>
          </a:p>
        </p:txBody>
      </p:sp>
      <p:pic>
        <p:nvPicPr>
          <p:cNvPr id="3" name="New picture">
            <a:extLst>
              <a:ext uri="{FF2B5EF4-FFF2-40B4-BE49-F238E27FC236}">
                <a16:creationId xmlns:a16="http://schemas.microsoft.com/office/drawing/2014/main" id="{883BE3CE-81F4-AE4B-85BE-7253B8D0BC1E}"/>
              </a:ext>
            </a:extLst>
          </p:cNvPr>
          <p:cNvPicPr>
            <a:picLocks noChangeAspect="1" noChangeArrowheads="1"/>
          </p:cNvPicPr>
          <p:nvPr>
            <p:custDataLst>
              <p:tags r:id="rId1"/>
            </p:custDataLst>
          </p:nvPr>
        </p:nvPicPr>
        <p:blipFill rotWithShape="1">
          <a:blip r:embed="rId3">
            <a:extLst>
              <a:ext uri="{28A0092B-C50C-407E-A947-70E740481C1C}">
                <a14:useLocalDpi xmlns:a14="http://schemas.microsoft.com/office/drawing/2010/main" val="0"/>
              </a:ext>
            </a:extLst>
          </a:blip>
          <a:srcRect b="52298"/>
          <a:stretch/>
        </p:blipFill>
        <p:spPr bwMode="auto">
          <a:xfrm>
            <a:off x="2351141" y="2002345"/>
            <a:ext cx="8390844" cy="392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770144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1892-ABD3-0044-905F-8C0AAAF166B4}"/>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A25777A6-18B4-E34C-80B4-BDAA4A4CC787}"/>
              </a:ext>
            </a:extLst>
          </p:cNvPr>
          <p:cNvSpPr>
            <a:spLocks noGrp="1"/>
          </p:cNvSpPr>
          <p:nvPr>
            <p:ph idx="1"/>
          </p:nvPr>
        </p:nvSpPr>
        <p:spPr>
          <a:xfrm>
            <a:off x="1451579" y="2015732"/>
            <a:ext cx="9603275" cy="4122897"/>
          </a:xfrm>
        </p:spPr>
        <p:txBody>
          <a:bodyPr>
            <a:normAutofit lnSpcReduction="10000"/>
          </a:bodyPr>
          <a:lstStyle/>
          <a:p>
            <a:r>
              <a:rPr lang="en-US" sz="2400" dirty="0"/>
              <a:t>Chief complaint: stage breast cancer stage IB, s/p mastectomy and lymph node biopsy/dissection (2 sentinel nodes +)</a:t>
            </a:r>
          </a:p>
          <a:p>
            <a:r>
              <a:rPr lang="en-US" sz="2400" dirty="0"/>
              <a:t>Will be treated with </a:t>
            </a:r>
            <a:r>
              <a:rPr lang="en-US" sz="2400" dirty="0" err="1"/>
              <a:t>ddAC</a:t>
            </a:r>
            <a:r>
              <a:rPr lang="en-US" sz="2400" dirty="0"/>
              <a:t> = dense dose Adriamycin Cyclophosphamide) and RT (20 </a:t>
            </a:r>
            <a:r>
              <a:rPr lang="en-US" sz="2400" dirty="0" err="1"/>
              <a:t>Gy</a:t>
            </a:r>
            <a:r>
              <a:rPr lang="en-US" sz="2400" dirty="0"/>
              <a:t>)</a:t>
            </a:r>
          </a:p>
          <a:p>
            <a:r>
              <a:rPr lang="en-US" sz="2400" dirty="0"/>
              <a:t>Other medical history: diabetes, depression, migraine</a:t>
            </a:r>
          </a:p>
          <a:p>
            <a:r>
              <a:rPr lang="en-US" sz="2400" dirty="0"/>
              <a:t>Age: 55</a:t>
            </a:r>
          </a:p>
          <a:p>
            <a:r>
              <a:rPr lang="en-US" sz="2400" dirty="0"/>
              <a:t>Gender: Female</a:t>
            </a:r>
          </a:p>
          <a:p>
            <a:r>
              <a:rPr lang="en-US" sz="2400" dirty="0"/>
              <a:t>VS: 134/78 mmHg, 64/min</a:t>
            </a:r>
          </a:p>
          <a:p>
            <a:endParaRPr lang="en-US" sz="2400" dirty="0"/>
          </a:p>
        </p:txBody>
      </p:sp>
    </p:spTree>
    <p:extLst>
      <p:ext uri="{BB962C8B-B14F-4D97-AF65-F5344CB8AC3E}">
        <p14:creationId xmlns:p14="http://schemas.microsoft.com/office/powerpoint/2010/main" val="366323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2084-9080-7A4C-9929-8AD0C612D68B}"/>
              </a:ext>
            </a:extLst>
          </p:cNvPr>
          <p:cNvSpPr>
            <a:spLocks noGrp="1"/>
          </p:cNvSpPr>
          <p:nvPr>
            <p:ph type="title"/>
          </p:nvPr>
        </p:nvSpPr>
        <p:spPr/>
        <p:txBody>
          <a:bodyPr>
            <a:normAutofit fontScale="90000"/>
          </a:bodyPr>
          <a:lstStyle/>
          <a:p>
            <a:r>
              <a:rPr lang="en-US" dirty="0"/>
              <a:t>Question 1:</a:t>
            </a:r>
            <a:br>
              <a:rPr lang="en-US" dirty="0"/>
            </a:br>
            <a:r>
              <a:rPr lang="en-US" dirty="0"/>
              <a:t>Is a TTE indicated and what should be included?</a:t>
            </a:r>
          </a:p>
        </p:txBody>
      </p:sp>
      <p:sp>
        <p:nvSpPr>
          <p:cNvPr id="3" name="Content Placeholder 2">
            <a:extLst>
              <a:ext uri="{FF2B5EF4-FFF2-40B4-BE49-F238E27FC236}">
                <a16:creationId xmlns:a16="http://schemas.microsoft.com/office/drawing/2014/main" id="{8DA40A59-832C-0445-A350-4AF997168CB0}"/>
              </a:ext>
            </a:extLst>
          </p:cNvPr>
          <p:cNvSpPr>
            <a:spLocks noGrp="1"/>
          </p:cNvSpPr>
          <p:nvPr>
            <p:ph idx="1"/>
          </p:nvPr>
        </p:nvSpPr>
        <p:spPr>
          <a:xfrm>
            <a:off x="1451579" y="2015732"/>
            <a:ext cx="9603275" cy="4235981"/>
          </a:xfrm>
        </p:spPr>
        <p:txBody>
          <a:bodyPr>
            <a:normAutofit fontScale="92500" lnSpcReduction="10000"/>
          </a:bodyPr>
          <a:lstStyle/>
          <a:p>
            <a:pPr marL="457200" indent="-457200">
              <a:buFont typeface="+mj-lt"/>
              <a:buAutoNum type="alphaUcPeriod"/>
            </a:pPr>
            <a:r>
              <a:rPr lang="en-US" sz="2400" dirty="0"/>
              <a:t>All patients undergoing the chemotherapy with anthracyclines should have a baseline TTE.</a:t>
            </a:r>
          </a:p>
          <a:p>
            <a:pPr marL="457200" indent="-457200">
              <a:buFont typeface="+mj-lt"/>
              <a:buAutoNum type="alphaUcPeriod"/>
            </a:pPr>
            <a:r>
              <a:rPr lang="en-US" sz="2400" dirty="0"/>
              <a:t>The study should include an assessment of diastolic function because baseline diastolic dysfunction (Grade II or higher) increases the risk of MACE during chemotherapy with anthracycline.</a:t>
            </a:r>
          </a:p>
          <a:p>
            <a:pPr marL="457200" indent="-457200">
              <a:buFont typeface="+mj-lt"/>
              <a:buAutoNum type="alphaUcPeriod"/>
            </a:pPr>
            <a:r>
              <a:rPr lang="en-US" sz="2400" dirty="0"/>
              <a:t>The study should include an assessment of global longitudinal strain (GLS) because its addition to 2D LVEF significantly and incrementally improves the prediction of MACE compared with the clinical risk factors.</a:t>
            </a:r>
          </a:p>
          <a:p>
            <a:pPr marL="457200" indent="-457200">
              <a:buFont typeface="+mj-lt"/>
              <a:buAutoNum type="alphaUcPeriod"/>
            </a:pPr>
            <a:r>
              <a:rPr lang="en-US" sz="2400" dirty="0"/>
              <a:t>The study should include an assessment of circumferential stain because abnormal values have a high positive predictor value for MACE.</a:t>
            </a:r>
          </a:p>
          <a:p>
            <a:pPr marL="457200" indent="-457200">
              <a:buFont typeface="+mj-lt"/>
              <a:buAutoNum type="alphaUcPeriod"/>
            </a:pPr>
            <a:endParaRPr lang="en-US" sz="2400" dirty="0"/>
          </a:p>
          <a:p>
            <a:pPr marL="457200" indent="-457200">
              <a:buFont typeface="+mj-lt"/>
              <a:buAutoNum type="alphaUcPeriod"/>
            </a:pPr>
            <a:endParaRPr lang="en-US" dirty="0"/>
          </a:p>
          <a:p>
            <a:pPr marL="457200" indent="-457200">
              <a:buFont typeface="+mj-lt"/>
              <a:buAutoNum type="alphaUcPeriod"/>
            </a:pPr>
            <a:endParaRPr lang="en-US" dirty="0"/>
          </a:p>
        </p:txBody>
      </p:sp>
    </p:spTree>
    <p:extLst>
      <p:ext uri="{BB962C8B-B14F-4D97-AF65-F5344CB8AC3E}">
        <p14:creationId xmlns:p14="http://schemas.microsoft.com/office/powerpoint/2010/main" val="2321009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83F4-7C52-9E45-954F-97B73740BAD3}"/>
              </a:ext>
            </a:extLst>
          </p:cNvPr>
          <p:cNvSpPr>
            <a:spLocks noGrp="1"/>
          </p:cNvSpPr>
          <p:nvPr>
            <p:ph type="title"/>
          </p:nvPr>
        </p:nvSpPr>
        <p:spPr>
          <a:xfrm>
            <a:off x="1451579" y="588285"/>
            <a:ext cx="9603275" cy="1265469"/>
          </a:xfrm>
        </p:spPr>
        <p:txBody>
          <a:bodyPr>
            <a:normAutofit fontScale="90000"/>
          </a:bodyPr>
          <a:lstStyle/>
          <a:p>
            <a:r>
              <a:rPr lang="en-US" dirty="0"/>
              <a:t>Question 2: </a:t>
            </a:r>
            <a:br>
              <a:rPr lang="en-US" dirty="0"/>
            </a:br>
            <a:r>
              <a:rPr lang="en-US" dirty="0"/>
              <a:t>The strain curves in this picture are LEAST likely to be which of the following?</a:t>
            </a:r>
            <a:br>
              <a:rPr lang="en-US" dirty="0"/>
            </a:br>
            <a:endParaRPr lang="en-US" dirty="0"/>
          </a:p>
        </p:txBody>
      </p:sp>
      <p:sp>
        <p:nvSpPr>
          <p:cNvPr id="3" name="Content Placeholder 2">
            <a:extLst>
              <a:ext uri="{FF2B5EF4-FFF2-40B4-BE49-F238E27FC236}">
                <a16:creationId xmlns:a16="http://schemas.microsoft.com/office/drawing/2014/main" id="{C37C9ACA-84CD-0540-BA1B-8F0BB1648CC1}"/>
              </a:ext>
            </a:extLst>
          </p:cNvPr>
          <p:cNvSpPr>
            <a:spLocks noGrp="1"/>
          </p:cNvSpPr>
          <p:nvPr>
            <p:ph idx="1"/>
          </p:nvPr>
        </p:nvSpPr>
        <p:spPr>
          <a:xfrm>
            <a:off x="1451579" y="2015732"/>
            <a:ext cx="4288821" cy="3450613"/>
          </a:xfrm>
        </p:spPr>
        <p:txBody>
          <a:bodyPr/>
          <a:lstStyle/>
          <a:p>
            <a:pPr marL="0" indent="0">
              <a:buNone/>
            </a:pPr>
            <a:r>
              <a:rPr lang="en-US" dirty="0"/>
              <a:t>The strain curves in this picture are LEAST likely to be which of the following?</a:t>
            </a:r>
          </a:p>
          <a:p>
            <a:pPr marL="457200" indent="-457200">
              <a:buFont typeface="+mj-lt"/>
              <a:buAutoNum type="alphaUcPeriod"/>
            </a:pPr>
            <a:r>
              <a:rPr lang="en-US" dirty="0"/>
              <a:t>Radial strain.</a:t>
            </a:r>
          </a:p>
          <a:p>
            <a:pPr marL="457200" indent="-457200">
              <a:buFont typeface="+mj-lt"/>
              <a:buAutoNum type="alphaUcPeriod"/>
            </a:pPr>
            <a:r>
              <a:rPr lang="en-US" dirty="0"/>
              <a:t>Longitudinal strain.</a:t>
            </a:r>
          </a:p>
          <a:p>
            <a:pPr marL="457200" indent="-457200">
              <a:buFont typeface="+mj-lt"/>
              <a:buAutoNum type="alphaUcPeriod"/>
            </a:pPr>
            <a:r>
              <a:rPr lang="en-US" dirty="0"/>
              <a:t>Circumferential strain.</a:t>
            </a:r>
          </a:p>
          <a:p>
            <a:pPr marL="457200" indent="-457200">
              <a:buFont typeface="+mj-lt"/>
              <a:buAutoNum type="alphaUcPeriod"/>
            </a:pPr>
            <a:r>
              <a:rPr lang="en-US" dirty="0"/>
              <a:t>B and C.</a:t>
            </a:r>
          </a:p>
          <a:p>
            <a:endParaRPr lang="en-US" dirty="0"/>
          </a:p>
        </p:txBody>
      </p:sp>
      <p:pic>
        <p:nvPicPr>
          <p:cNvPr id="5" name="Picture 4" descr="Chart&#10;&#10;Description automatically generated">
            <a:extLst>
              <a:ext uri="{FF2B5EF4-FFF2-40B4-BE49-F238E27FC236}">
                <a16:creationId xmlns:a16="http://schemas.microsoft.com/office/drawing/2014/main" id="{B3A84927-AB1B-ED49-A9B3-727671A05B15}"/>
              </a:ext>
            </a:extLst>
          </p:cNvPr>
          <p:cNvPicPr>
            <a:picLocks noChangeAspect="1"/>
          </p:cNvPicPr>
          <p:nvPr/>
        </p:nvPicPr>
        <p:blipFill>
          <a:blip r:embed="rId3"/>
          <a:stretch>
            <a:fillRect/>
          </a:stretch>
        </p:blipFill>
        <p:spPr>
          <a:xfrm>
            <a:off x="6451602" y="1853754"/>
            <a:ext cx="5232400" cy="3797300"/>
          </a:xfrm>
          <a:prstGeom prst="rect">
            <a:avLst/>
          </a:prstGeom>
        </p:spPr>
      </p:pic>
      <p:sp>
        <p:nvSpPr>
          <p:cNvPr id="6" name="Rectangle 5">
            <a:extLst>
              <a:ext uri="{FF2B5EF4-FFF2-40B4-BE49-F238E27FC236}">
                <a16:creationId xmlns:a16="http://schemas.microsoft.com/office/drawing/2014/main" id="{43BB7B26-D34B-5C41-8CDE-FDD804F56627}"/>
              </a:ext>
            </a:extLst>
          </p:cNvPr>
          <p:cNvSpPr/>
          <p:nvPr/>
        </p:nvSpPr>
        <p:spPr>
          <a:xfrm>
            <a:off x="8474927" y="1853754"/>
            <a:ext cx="3114099" cy="4223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47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EDAD-BBE5-5A4B-B556-82F667BB51F9}"/>
              </a:ext>
            </a:extLst>
          </p:cNvPr>
          <p:cNvSpPr>
            <a:spLocks noGrp="1"/>
          </p:cNvSpPr>
          <p:nvPr>
            <p:ph type="title"/>
          </p:nvPr>
        </p:nvSpPr>
        <p:spPr>
          <a:xfrm>
            <a:off x="1451579" y="255777"/>
            <a:ext cx="9603275" cy="1597978"/>
          </a:xfrm>
        </p:spPr>
        <p:txBody>
          <a:bodyPr>
            <a:normAutofit fontScale="90000"/>
          </a:bodyPr>
          <a:lstStyle/>
          <a:p>
            <a:r>
              <a:rPr lang="en-US" dirty="0"/>
              <a:t>Question 3:</a:t>
            </a:r>
            <a:br>
              <a:rPr lang="en-US" dirty="0"/>
            </a:br>
            <a:r>
              <a:rPr lang="en-US" dirty="0"/>
              <a:t>Which of the following is considered a normal global longitudinal strain (GLS)  value?</a:t>
            </a:r>
          </a:p>
        </p:txBody>
      </p:sp>
      <p:sp>
        <p:nvSpPr>
          <p:cNvPr id="3" name="Content Placeholder 2">
            <a:extLst>
              <a:ext uri="{FF2B5EF4-FFF2-40B4-BE49-F238E27FC236}">
                <a16:creationId xmlns:a16="http://schemas.microsoft.com/office/drawing/2014/main" id="{5A5378CB-D7F1-FF49-A484-FAB53AD03B65}"/>
              </a:ext>
            </a:extLst>
          </p:cNvPr>
          <p:cNvSpPr>
            <a:spLocks noGrp="1"/>
          </p:cNvSpPr>
          <p:nvPr>
            <p:ph idx="1"/>
          </p:nvPr>
        </p:nvSpPr>
        <p:spPr>
          <a:xfrm>
            <a:off x="1451578" y="2604017"/>
            <a:ext cx="7443944" cy="3450613"/>
          </a:xfrm>
        </p:spPr>
        <p:txBody>
          <a:bodyPr>
            <a:normAutofit/>
          </a:bodyPr>
          <a:lstStyle/>
          <a:p>
            <a:pPr marL="457200" indent="-457200">
              <a:buFont typeface="+mj-lt"/>
              <a:buAutoNum type="alphaUcPeriod"/>
            </a:pPr>
            <a:r>
              <a:rPr lang="en-US" sz="2400" dirty="0"/>
              <a:t>- 14%</a:t>
            </a:r>
          </a:p>
          <a:p>
            <a:pPr marL="457200" indent="-457200">
              <a:buFont typeface="+mj-lt"/>
              <a:buAutoNum type="alphaUcPeriod"/>
            </a:pPr>
            <a:r>
              <a:rPr lang="en-US" sz="2400" dirty="0"/>
              <a:t>- 23%</a:t>
            </a:r>
          </a:p>
          <a:p>
            <a:pPr marL="457200" indent="-457200">
              <a:buFont typeface="+mj-lt"/>
              <a:buAutoNum type="alphaUcPeriod"/>
            </a:pPr>
            <a:r>
              <a:rPr lang="en-US" sz="2400" dirty="0"/>
              <a:t>Normal GLS value as indicated by the vendor</a:t>
            </a:r>
          </a:p>
          <a:p>
            <a:pPr marL="457200" indent="-457200">
              <a:buFont typeface="+mj-lt"/>
              <a:buAutoNum type="alphaUcPeriod"/>
            </a:pPr>
            <a:r>
              <a:rPr lang="en-US" sz="2400" dirty="0"/>
              <a:t>B and C.</a:t>
            </a:r>
          </a:p>
        </p:txBody>
      </p:sp>
    </p:spTree>
    <p:extLst>
      <p:ext uri="{BB962C8B-B14F-4D97-AF65-F5344CB8AC3E}">
        <p14:creationId xmlns:p14="http://schemas.microsoft.com/office/powerpoint/2010/main" val="2951027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5"/>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4541</Words>
  <Application>Microsoft Macintosh PowerPoint</Application>
  <PresentationFormat>Widescreen</PresentationFormat>
  <Paragraphs>338</Paragraphs>
  <Slides>59</Slides>
  <Notes>26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Gill Sans MT</vt:lpstr>
      <vt:lpstr>Helvetica</vt:lpstr>
      <vt:lpstr>Gallery</vt:lpstr>
      <vt:lpstr>Echocardiography in Cardio-Oncology when, why and How to image?</vt:lpstr>
      <vt:lpstr>echocardiography in cardio-oncology</vt:lpstr>
      <vt:lpstr>echocardiography in cardio-oncology</vt:lpstr>
      <vt:lpstr>Incidence of lv dysfunction with various Chemotherapeutics</vt:lpstr>
      <vt:lpstr>echocardiography in cardio-oncology</vt:lpstr>
      <vt:lpstr>Case #1</vt:lpstr>
      <vt:lpstr>Question 1: Is a TTE indicated and what should be included?</vt:lpstr>
      <vt:lpstr>Question 2:  The strain curves in this picture are LEAST likely to be which of the following? </vt:lpstr>
      <vt:lpstr>Question 3: Which of the following is considered a normal global longitudinal strain (GLS)  value?</vt:lpstr>
      <vt:lpstr>Who requires imaging prior to therapy?</vt:lpstr>
      <vt:lpstr>Baseline assessment: Does LVEF before therapy with anthracyclines predict the risk of MACE?</vt:lpstr>
      <vt:lpstr>Baseline assessment-Addition of GLS to 2D EF increases the chi-Square</vt:lpstr>
      <vt:lpstr>Baseline assessment: Global longitudinal strain as predictor MACE in Antracycline-based therapy in patients with borderline LVEF?</vt:lpstr>
      <vt:lpstr>Baseline assessment of GLS - Meta-analysis:  what is the cut-off?</vt:lpstr>
      <vt:lpstr>Question 1: Is a TTE indicated and what should be included? </vt:lpstr>
      <vt:lpstr>PowerPoint Presentation</vt:lpstr>
      <vt:lpstr>PowerPoint Presentation</vt:lpstr>
      <vt:lpstr>echocardiography in cardio-oncology</vt:lpstr>
      <vt:lpstr>Case 2</vt:lpstr>
      <vt:lpstr>Case 2</vt:lpstr>
      <vt:lpstr>PowerPoint Presentation</vt:lpstr>
      <vt:lpstr>PowerPoint Presentation</vt:lpstr>
      <vt:lpstr>Question 4: How Often should repeat Surveillance studies be performed in patients DURING CARDIOTOXIC CHEMOTHERAPY ?</vt:lpstr>
      <vt:lpstr>Question 5: Which IMAGING modalities should BE performed IN SURVEILLANCE STUDIES?</vt:lpstr>
      <vt:lpstr>Surveillance during therapy-Who needs it? </vt:lpstr>
      <vt:lpstr>Definition of cancer therapy-induced  LV dysfunction</vt:lpstr>
      <vt:lpstr>Surveillance in Subclinical LV dysfunction </vt:lpstr>
      <vt:lpstr>PowerPoint Presentation</vt:lpstr>
      <vt:lpstr>Change in LVEF with anthracycline or HER2 inhibitors </vt:lpstr>
      <vt:lpstr>PowerPoint Presentation</vt:lpstr>
      <vt:lpstr>Reproducibility of echocardiographic techniques for sequential assessment of LVEF </vt:lpstr>
      <vt:lpstr>Comparison of temporal variability in CMR and echocardiography parameters in healthy volunteers against changes in women with HER2+ breast cancer with and without cancer therapy-related cardiotoxicity.  </vt:lpstr>
      <vt:lpstr>Changes in GLS are associated with CTRCD</vt:lpstr>
      <vt:lpstr>Succour - GLS-Guided Management to prevent CTRCD </vt:lpstr>
      <vt:lpstr>Succour - GLS-Guided Management to prevent CTRCD</vt:lpstr>
      <vt:lpstr>GLS-guided strategy does prevent decrement in LVEF in patients on cardioprotective therapy.</vt:lpstr>
      <vt:lpstr>Diastolic dysfunction as predictor of subsequent CTRCD</vt:lpstr>
      <vt:lpstr>PowerPoint Presentation</vt:lpstr>
      <vt:lpstr>PowerPoint Presentation</vt:lpstr>
      <vt:lpstr>echocardiography in cardio-oncology</vt:lpstr>
      <vt:lpstr>Case #3</vt:lpstr>
      <vt:lpstr>PowerPoint Presentation</vt:lpstr>
      <vt:lpstr>PowerPoint Presentation</vt:lpstr>
      <vt:lpstr>Question 6: Which statement is true regarding repEat imaging after completion of therapy?</vt:lpstr>
      <vt:lpstr>TTE after end of therapy Who needs it and for how long?</vt:lpstr>
      <vt:lpstr>When does LV dysfunction occur after chemotherapy with anthracycline?</vt:lpstr>
      <vt:lpstr>Early initiation of guideline-directed CHF treatment is associated with a better recovery of LV function</vt:lpstr>
      <vt:lpstr>Recovery of LVEF after end of anthracycline therapy associated with event free survival </vt:lpstr>
      <vt:lpstr>Question 6: Which statement is true regarding repEat imaging after completion of therapy? </vt:lpstr>
      <vt:lpstr>echocardiography in cardio-oncology</vt:lpstr>
      <vt:lpstr>Case 3</vt:lpstr>
      <vt:lpstr>ICI-induced myocarditis</vt:lpstr>
      <vt:lpstr>Is global longitudinal strain helpful in predicting ICI-myocarditis/MACE?</vt:lpstr>
      <vt:lpstr>GLS to predict ICI-myocarditis?</vt:lpstr>
      <vt:lpstr>Reduced GLS is associated with MACE (Regardless of LVEF)</vt:lpstr>
      <vt:lpstr>Limitations in the field</vt:lpstr>
      <vt:lpstr>PowerPoint Presentation</vt:lpstr>
      <vt:lpstr>Thank you</vt:lpstr>
      <vt:lpstr>Assessment of Prognostic Value of Left Ventricular Global Longitudinal Strain for Early Prediction of Chemotherapy-Induced Cardiotoxicity: A Systematic Review and Meta-analysis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Echocardiography in Cardio-Oncology when, why and How to image?</dc:title>
  <dc:creator>Grumbach, Isabella</dc:creator>
  <cp:lastModifiedBy>Grumbach, Isabella</cp:lastModifiedBy>
  <cp:revision>43</cp:revision>
  <dcterms:created xsi:type="dcterms:W3CDTF">2021-02-08T00:42:41Z</dcterms:created>
  <dcterms:modified xsi:type="dcterms:W3CDTF">2021-04-22T21:12:57Z</dcterms:modified>
</cp:coreProperties>
</file>